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1" r:id="rId2"/>
  </p:sldMasterIdLst>
  <p:notesMasterIdLst>
    <p:notesMasterId r:id="rId31"/>
  </p:notesMasterIdLst>
  <p:handoutMasterIdLst>
    <p:handoutMasterId r:id="rId32"/>
  </p:handoutMasterIdLst>
  <p:sldIdLst>
    <p:sldId id="719" r:id="rId3"/>
    <p:sldId id="730" r:id="rId4"/>
    <p:sldId id="756" r:id="rId5"/>
    <p:sldId id="731" r:id="rId6"/>
    <p:sldId id="732" r:id="rId7"/>
    <p:sldId id="733" r:id="rId8"/>
    <p:sldId id="734" r:id="rId9"/>
    <p:sldId id="735" r:id="rId10"/>
    <p:sldId id="736" r:id="rId11"/>
    <p:sldId id="737" r:id="rId12"/>
    <p:sldId id="738" r:id="rId13"/>
    <p:sldId id="739" r:id="rId14"/>
    <p:sldId id="740" r:id="rId15"/>
    <p:sldId id="742" r:id="rId16"/>
    <p:sldId id="743" r:id="rId17"/>
    <p:sldId id="744" r:id="rId18"/>
    <p:sldId id="745" r:id="rId19"/>
    <p:sldId id="746" r:id="rId20"/>
    <p:sldId id="755" r:id="rId21"/>
    <p:sldId id="758" r:id="rId22"/>
    <p:sldId id="748" r:id="rId23"/>
    <p:sldId id="749" r:id="rId24"/>
    <p:sldId id="753" r:id="rId25"/>
    <p:sldId id="750" r:id="rId26"/>
    <p:sldId id="751" r:id="rId27"/>
    <p:sldId id="752" r:id="rId28"/>
    <p:sldId id="754" r:id="rId29"/>
    <p:sldId id="718"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9D"/>
    <a:srgbClr val="FFFFFF"/>
    <a:srgbClr val="5B9BD5"/>
    <a:srgbClr val="CCFFFF"/>
    <a:srgbClr val="D2DEEF"/>
    <a:srgbClr val="FFCC99"/>
    <a:srgbClr val="B8B6D8"/>
    <a:srgbClr val="C9C8E2"/>
    <a:srgbClr val="68A2DB"/>
    <a:srgbClr val="79B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E46FF-0372-433A-B3D6-9AC885467A3F}" v="265" dt="2023-02-08T11:53:10.47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81" autoAdjust="0"/>
  </p:normalViewPr>
  <p:slideViewPr>
    <p:cSldViewPr snapToGrid="0">
      <p:cViewPr varScale="1">
        <p:scale>
          <a:sx n="58" d="100"/>
          <a:sy n="58" d="100"/>
        </p:scale>
        <p:origin x="2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FC3B272-2925-79E8-5153-D71A8E4BE3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086C296-2165-9BC3-E875-8DD2E81C52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FAF771-B4C2-470B-BE22-B518142E51C4}" type="datetimeFigureOut">
              <a:rPr kumimoji="1" lang="ja-JP" altLang="en-US" smtClean="0"/>
              <a:t>2023/2/28</a:t>
            </a:fld>
            <a:endParaRPr kumimoji="1" lang="ja-JP" altLang="en-US"/>
          </a:p>
        </p:txBody>
      </p:sp>
      <p:sp>
        <p:nvSpPr>
          <p:cNvPr id="4" name="フッター プレースホルダー 3">
            <a:extLst>
              <a:ext uri="{FF2B5EF4-FFF2-40B4-BE49-F238E27FC236}">
                <a16:creationId xmlns:a16="http://schemas.microsoft.com/office/drawing/2014/main" id="{F8481FB5-3ECF-4527-8157-FD412E0F30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09E45A1C-2D84-7008-7E04-85407D4B4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160B5E-5206-46EF-9C60-87CB6F49124B}" type="slidenum">
              <a:rPr kumimoji="1" lang="ja-JP" altLang="en-US" smtClean="0"/>
              <a:t>‹#›</a:t>
            </a:fld>
            <a:endParaRPr kumimoji="1" lang="ja-JP" altLang="en-US"/>
          </a:p>
        </p:txBody>
      </p:sp>
    </p:spTree>
    <p:extLst>
      <p:ext uri="{BB962C8B-B14F-4D97-AF65-F5344CB8AC3E}">
        <p14:creationId xmlns:p14="http://schemas.microsoft.com/office/powerpoint/2010/main" val="8260677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2023/2/28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383116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26</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27</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更新日：</a:t>
            </a:r>
            <a:r>
              <a:rPr kumimoji="1" lang="en-US" altLang="ja-JP" dirty="0"/>
              <a:t>2023/02/07</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13</a:t>
            </a:fld>
            <a:endParaRPr kumimoji="1" lang="ja-JP" altLang="en-US"/>
          </a:p>
        </p:txBody>
      </p:sp>
    </p:spTree>
    <p:extLst>
      <p:ext uri="{BB962C8B-B14F-4D97-AF65-F5344CB8AC3E}">
        <p14:creationId xmlns:p14="http://schemas.microsoft.com/office/powerpoint/2010/main" val="132944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更新日：</a:t>
            </a:r>
            <a:r>
              <a:rPr kumimoji="1" lang="en-US" altLang="ja-JP" dirty="0"/>
              <a:t>2023/02/07</a:t>
            </a:r>
          </a:p>
          <a:p>
            <a:r>
              <a:rPr kumimoji="1" lang="ja-JP" altLang="en-US" dirty="0"/>
              <a:t>■このページの</a:t>
            </a:r>
            <a:r>
              <a:rPr kumimoji="1" lang="en-US" altLang="ja-JP" dirty="0"/>
              <a:t>Update</a:t>
            </a:r>
            <a:r>
              <a:rPr kumimoji="1" lang="ja-JP" altLang="en-US" dirty="0"/>
              <a:t>について</a:t>
            </a:r>
            <a:endParaRPr kumimoji="1" lang="en-US" altLang="ja-JP" dirty="0"/>
          </a:p>
          <a:p>
            <a:r>
              <a:rPr kumimoji="1" lang="en-US" altLang="ja-JP" dirty="0"/>
              <a:t>https://www.openchainproject.org/</a:t>
            </a:r>
          </a:p>
          <a:p>
            <a:r>
              <a:rPr kumimoji="1" lang="ja-JP" altLang="en-US" dirty="0"/>
              <a:t>を参照して，スクショを貼り付ける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128417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a:t>
            </a:r>
            <a:r>
              <a:rPr kumimoji="1" lang="ja-JP" altLang="en-US" dirty="0"/>
              <a:t>　　　　から，</a:t>
            </a:r>
            <a:r>
              <a:rPr kumimoji="1" lang="en-US" altLang="ja-JP" dirty="0"/>
              <a:t>Platinum Members </a:t>
            </a:r>
            <a:r>
              <a:rPr kumimoji="1" lang="ja-JP" altLang="en-US" dirty="0"/>
              <a:t>のスクショを貼り付ける．</a:t>
            </a:r>
          </a:p>
          <a:p>
            <a:r>
              <a:rPr kumimoji="1" lang="en-US" altLang="ja-JP" dirty="0"/>
              <a:t>Governing Board Chair </a:t>
            </a:r>
            <a:r>
              <a:rPr kumimoji="1" lang="ja-JP" altLang="en-US" dirty="0"/>
              <a:t>交代：</a:t>
            </a:r>
            <a:r>
              <a:rPr kumimoji="1" lang="en-US" altLang="ja-JP" dirty="0"/>
              <a:t>https://www.openchainproject.org/news/2022/12/12/jimmy-ahlberg-governing-board-chair</a:t>
            </a:r>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16</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a:t>
            </a:r>
          </a:p>
          <a:p>
            <a:r>
              <a:rPr kumimoji="1" lang="ja-JP" altLang="en-US" dirty="0"/>
              <a:t>から，</a:t>
            </a:r>
            <a:r>
              <a:rPr kumimoji="1" lang="en-US" altLang="ja-JP" dirty="0"/>
              <a:t>Platinum Members </a:t>
            </a:r>
            <a:r>
              <a:rPr kumimoji="1" lang="ja-JP" altLang="en-US" dirty="0"/>
              <a:t>のスクショを貼り付ける．</a:t>
            </a:r>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https://www.openchainproject.org/partners</a:t>
            </a:r>
          </a:p>
          <a:p>
            <a:r>
              <a:rPr kumimoji="1" lang="ja-JP" altLang="en-US" dirty="0"/>
              <a:t>から，それぞれスクショを貼り付ける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2022/09/22</a:t>
            </a:r>
            <a:r>
              <a:rPr kumimoji="1" lang="ja-JP" altLang="en-US" dirty="0"/>
              <a:t>：</a:t>
            </a:r>
            <a:r>
              <a:rPr kumimoji="1" lang="en-US" altLang="ja-JP" dirty="0"/>
              <a:t>The </a:t>
            </a:r>
            <a:r>
              <a:rPr kumimoji="1" lang="en-US" altLang="ja-JP" dirty="0" err="1"/>
              <a:t>OpenChain</a:t>
            </a:r>
            <a:r>
              <a:rPr kumimoji="1" lang="en-US" altLang="ja-JP" dirty="0"/>
              <a:t> Security Assurance Specification 1.0</a:t>
            </a:r>
          </a:p>
          <a:p>
            <a:r>
              <a:rPr kumimoji="1" lang="en-US" altLang="ja-JP" dirty="0"/>
              <a:t>2022/10/04</a:t>
            </a:r>
            <a:r>
              <a:rPr kumimoji="1" lang="ja-JP" altLang="en-US" dirty="0"/>
              <a:t>：</a:t>
            </a:r>
            <a:r>
              <a:rPr kumimoji="1" lang="en-US" altLang="ja-JP" dirty="0"/>
              <a:t>The </a:t>
            </a:r>
            <a:r>
              <a:rPr kumimoji="1" lang="en-US" altLang="ja-JP" dirty="0" err="1"/>
              <a:t>OpenChain</a:t>
            </a:r>
            <a:r>
              <a:rPr kumimoji="1" lang="en-US" altLang="ja-JP" dirty="0"/>
              <a:t> Security Assurance Specification 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2022/10/14</a:t>
            </a:r>
            <a:r>
              <a:rPr kumimoji="1" lang="ja-JP" altLang="en-US" dirty="0"/>
              <a:t>：</a:t>
            </a:r>
            <a:r>
              <a:rPr lang="en-US" altLang="ja-JP" b="0" i="0" dirty="0">
                <a:solidFill>
                  <a:srgbClr val="252525"/>
                </a:solidFill>
                <a:effectLst/>
                <a:latin typeface="Roboto" panose="02000000000000000000" pitchFamily="2" charset="0"/>
              </a:rPr>
              <a:t>Self-Certification Checklist for </a:t>
            </a:r>
            <a:r>
              <a:rPr lang="en-US" altLang="ja-JP" b="0" i="0" dirty="0" err="1">
                <a:solidFill>
                  <a:srgbClr val="252525"/>
                </a:solidFill>
                <a:effectLst/>
                <a:latin typeface="Roboto" panose="02000000000000000000" pitchFamily="2" charset="0"/>
              </a:rPr>
              <a:t>OpenChain</a:t>
            </a:r>
            <a:r>
              <a:rPr lang="en-US" altLang="ja-JP" b="0" i="0" dirty="0">
                <a:solidFill>
                  <a:srgbClr val="252525"/>
                </a:solidFill>
                <a:effectLst/>
                <a:latin typeface="Roboto" panose="02000000000000000000" pitchFamily="2" charset="0"/>
              </a:rPr>
              <a:t> Security Assurance Specification 1.1 Now Available</a:t>
            </a:r>
            <a:endParaRPr kumimoji="1" lang="en-US" altLang="ja-JP" dirty="0"/>
          </a:p>
          <a:p>
            <a:r>
              <a:rPr kumimoji="1" lang="en-US" altLang="ja-JP" dirty="0"/>
              <a:t>https://www.openchainproject.org/news/2022/10/14/security-assurance-self-cert-checklist-1</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22</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11" name="日付プレースホルダー 10">
            <a:extLst>
              <a:ext uri="{FF2B5EF4-FFF2-40B4-BE49-F238E27FC236}">
                <a16:creationId xmlns:a16="http://schemas.microsoft.com/office/drawing/2014/main" id="{A65891F0-6A07-9EB4-EA82-0AF9FE0588A3}"/>
              </a:ext>
            </a:extLst>
          </p:cNvPr>
          <p:cNvSpPr>
            <a:spLocks noGrp="1"/>
          </p:cNvSpPr>
          <p:nvPr>
            <p:ph type="dt" sz="half" idx="10"/>
          </p:nvPr>
        </p:nvSpPr>
        <p:spPr/>
        <p:txBody>
          <a:bodyPr/>
          <a:lstStyle/>
          <a:p>
            <a:r>
              <a:rPr lang="en-US" altLang="ja-JP"/>
              <a:t>9th February 2023</a:t>
            </a:r>
            <a:endParaRPr lang="ja-JP" altLang="en-US" dirty="0"/>
          </a:p>
        </p:txBody>
      </p:sp>
      <p:sp>
        <p:nvSpPr>
          <p:cNvPr id="12" name="フッター プレースホルダー 11">
            <a:extLst>
              <a:ext uri="{FF2B5EF4-FFF2-40B4-BE49-F238E27FC236}">
                <a16:creationId xmlns:a16="http://schemas.microsoft.com/office/drawing/2014/main" id="{47E93CC1-8F09-AD5D-AD81-9674BD98342F}"/>
              </a:ext>
            </a:extLst>
          </p:cNvPr>
          <p:cNvSpPr>
            <a:spLocks noGrp="1"/>
          </p:cNvSpPr>
          <p:nvPr>
            <p:ph type="ftr" sz="quarter" idx="11"/>
          </p:nvPr>
        </p:nvSpPr>
        <p:spPr/>
        <p:txBody>
          <a:bodyPr/>
          <a:lstStyle/>
          <a:p>
            <a:pPr algn="l"/>
            <a:r>
              <a:rPr lang="en-US" altLang="ja-JP"/>
              <a:t>OpenChain Japan Work Group</a:t>
            </a:r>
            <a:endParaRPr lang="ja-JP" altLang="en-US" dirty="0"/>
          </a:p>
        </p:txBody>
      </p:sp>
      <p:sp>
        <p:nvSpPr>
          <p:cNvPr id="13" name="スライド番号プレースホルダー 12">
            <a:extLst>
              <a:ext uri="{FF2B5EF4-FFF2-40B4-BE49-F238E27FC236}">
                <a16:creationId xmlns:a16="http://schemas.microsoft.com/office/drawing/2014/main" id="{5B827CEC-5EB0-2075-C22B-D9D9D8DC299F}"/>
              </a:ext>
            </a:extLst>
          </p:cNvPr>
          <p:cNvSpPr>
            <a:spLocks noGrp="1"/>
          </p:cNvSpPr>
          <p:nvPr>
            <p:ph type="sldNum" sz="quarter" idx="12"/>
          </p:nvPr>
        </p:nvSpPr>
        <p:spPr/>
        <p:txBody>
          <a:bodyPr/>
          <a:lstStyle/>
          <a:p>
            <a:fld id="{9E677C9D-2908-4B51-B245-D0108F3FAF17}" type="slidenum">
              <a:rPr lang="ja-JP" altLang="en-US" smtClean="0"/>
              <a:pPr/>
              <a:t>‹#›</a:t>
            </a:fld>
            <a:endParaRPr lang="ja-JP" altLang="en-US" dirty="0"/>
          </a:p>
        </p:txBody>
      </p:sp>
      <p:sp>
        <p:nvSpPr>
          <p:cNvPr id="14" name="タイトル 13">
            <a:extLst>
              <a:ext uri="{FF2B5EF4-FFF2-40B4-BE49-F238E27FC236}">
                <a16:creationId xmlns:a16="http://schemas.microsoft.com/office/drawing/2014/main" id="{06BB9730-AC61-6693-8B66-C51743CF499D}"/>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72929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r>
              <a:rPr lang="en-US" altLang="ja-JP"/>
              <a:t>9th February 2023</a:t>
            </a:r>
            <a:endParaRPr lang="ja-JP" altLang="en-US" dirty="0"/>
          </a:p>
        </p:txBody>
      </p:sp>
      <p:sp>
        <p:nvSpPr>
          <p:cNvPr id="5" name="フッター プレースホルダー 4"/>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16021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lang="en-US" altLang="ja-JP"/>
              <a:t>9th February 2023</a:t>
            </a:r>
            <a:endParaRPr lang="ja-JP" altLang="en-US" dirty="0"/>
          </a:p>
        </p:txBody>
      </p:sp>
      <p:sp>
        <p:nvSpPr>
          <p:cNvPr id="4" name="フッター プレースホルダー 3"/>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5" name="スライド番号プレースホルダー 4"/>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29833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lang="en-US" altLang="ja-JP"/>
              <a:t>9th February 2023</a:t>
            </a:r>
            <a:endParaRPr lang="ja-JP" altLang="en-US" dirty="0"/>
          </a:p>
        </p:txBody>
      </p:sp>
      <p:sp>
        <p:nvSpPr>
          <p:cNvPr id="3" name="フッター プレースホルダー 2"/>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4" name="スライド番号プレースホルダー 3"/>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70192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48240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hlinkClick r:id="rId4"/>
            <a:extLst>
              <a:ext uri="{FF2B5EF4-FFF2-40B4-BE49-F238E27FC236}">
                <a16:creationId xmlns:a16="http://schemas.microsoft.com/office/drawing/2014/main" id="{02CE4921-8234-4A1A-8F40-1491476E74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14737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hyperlink" Target="https://www.openchainproject.org/"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5" name="フッター プレースホルダー 4"/>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7"/>
            <a:extLst>
              <a:ext uri="{FF2B5EF4-FFF2-40B4-BE49-F238E27FC236}">
                <a16:creationId xmlns:a16="http://schemas.microsoft.com/office/drawing/2014/main" id="{B86BDE20-A2B4-46FF-B186-470EAF27DC00}"/>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800FF88C-63DF-4AC1-8EF8-B40F8AE813CE}"/>
              </a:ext>
            </a:extLst>
          </p:cNvPr>
          <p:cNvSpPr txBox="1">
            <a:spLocks/>
          </p:cNvSpPr>
          <p:nvPr userDrawn="1"/>
        </p:nvSpPr>
        <p:spPr>
          <a:xfrm>
            <a:off x="1331340" y="6526212"/>
            <a:ext cx="5326636"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0" name="図 9">
            <a:hlinkClick r:id="rId9"/>
            <a:extLst>
              <a:ext uri="{FF2B5EF4-FFF2-40B4-BE49-F238E27FC236}">
                <a16:creationId xmlns:a16="http://schemas.microsoft.com/office/drawing/2014/main" id="{990653F4-6A30-4AFF-A0FC-188BA6FF6C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17918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0"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get-started/conformance" TargetMode="External"/><Relationship Id="rId2" Type="http://schemas.openxmlformats.org/officeDocument/2006/relationships/hyperlink" Target="https://www.openchainproject.org/contribute-to-the-standard"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www.openchainproject.org/resour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s://www.openchainproject.org/featured/2020/12/15/toyota-iso-5230" TargetMode="External"/><Relationship Id="rId4" Type="http://schemas.openxmlformats.org/officeDocument/2006/relationships/hyperlink" Target="https://www.iso.org/standard/81039.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openchainproject.org/new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community-of-conformanc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hyperlink" Target="https://lists.openchainproject.org/g/telco" TargetMode="External"/><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hyperlink" Target="https://groups.io/g/oss-based-compliance-tooling" TargetMode="External"/><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roups.io/g/openchain-automotive-work-group" TargetMode="External"/><Relationship Id="rId11" Type="http://schemas.openxmlformats.org/officeDocument/2006/relationships/hyperlink" Target="https://lists.openchainproject.org/g/partners" TargetMode="External"/><Relationship Id="rId5" Type="http://schemas.openxmlformats.org/officeDocument/2006/relationships/hyperlink" Target="https://lists.openchainproject.org/g/main" TargetMode="External"/><Relationship Id="rId10" Type="http://schemas.openxmlformats.org/officeDocument/2006/relationships/hyperlink" Target="https://lists.openchainproject.org/g/specification" TargetMode="External"/><Relationship Id="rId4" Type="http://schemas.openxmlformats.org/officeDocument/2006/relationships/image" Target="../media/image17.png"/><Relationship Id="rId9" Type="http://schemas.openxmlformats.org/officeDocument/2006/relationships/hyperlink" Target="https://lists.openchainproject.org/g/educat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openchainproject.org/partners" TargetMode="External"/><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mailto:japan-sg-faq@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automation@lists.openchainproject.or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mailto:japan-sg-planning+subscribe@lists.openchainproject.org" TargetMode="External"/><Relationship Id="rId5" Type="http://schemas.openxmlformats.org/officeDocument/2006/relationships/hyperlink" Target="mailto:japan-sg-sbom@lists.openchainproject.org" TargetMode="External"/><Relationship Id="rId10" Type="http://schemas.openxmlformats.org/officeDocument/2006/relationships/image" Target="../media/image31.png"/><Relationship Id="rId4" Type="http://schemas.openxmlformats.org/officeDocument/2006/relationships/hyperlink" Target="mailto:japan-wg+subscribe@lists.openchainproject.org" TargetMode="External"/><Relationship Id="rId9" Type="http://schemas.openxmlformats.org/officeDocument/2006/relationships/hyperlink" Target="https://join.slack.com/t/openchain-japanwg/shared_invite/zt-ijsyy1z4-NQj9Fty9BSNLL3d1YyNkf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uxfoundation.or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dirty="0">
                <a:cs typeface="Segoe UI" panose="020B0502040204020203" pitchFamily="34" charset="0"/>
              </a:rPr>
              <a:t>OpenChain</a:t>
            </a:r>
            <a:r>
              <a:rPr lang="ja-JP" altLang="en-US" sz="3600" b="1" dirty="0">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a:solidFill>
                  <a:schemeClr val="tx1">
                    <a:lumMod val="75000"/>
                    <a:lumOff val="25000"/>
                  </a:schemeClr>
                </a:solidFill>
                <a:cs typeface="Segoe UI" panose="020B0502040204020203" pitchFamily="34" charset="0"/>
              </a:rPr>
              <a:t>2023.2.9</a:t>
            </a:r>
            <a:endParaRPr kumimoji="1" lang="en-US" altLang="ja-JP" dirty="0">
              <a:solidFill>
                <a:schemeClr val="tx1">
                  <a:lumMod val="75000"/>
                  <a:lumOff val="25000"/>
                </a:schemeClr>
              </a:solidFill>
              <a:cs typeface="Segoe UI" panose="020B0502040204020203" pitchFamily="34" charset="0"/>
            </a:endParaRPr>
          </a:p>
          <a:p>
            <a:pPr marL="0" indent="0">
              <a:buNone/>
            </a:pPr>
            <a:r>
              <a:rPr kumimoji="1" lang="en-US" altLang="ja-JP" dirty="0">
                <a:solidFill>
                  <a:schemeClr val="tx1">
                    <a:lumMod val="75000"/>
                    <a:lumOff val="25000"/>
                  </a:schemeClr>
                </a:solidFill>
                <a:cs typeface="Segoe UI" panose="020B0502040204020203" pitchFamily="34" charset="0"/>
              </a:rPr>
              <a:t>OpenChain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https://www.openchainproject.org/contribute-to-the-standard</a:t>
            </a:r>
            <a:endParaRPr lang="ja-JP" altLang="en-US"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4949817"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https://www.openchainproject.org/get-started/conformance</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pic>
        <p:nvPicPr>
          <p:cNvPr id="17" name="図 16">
            <a:extLst>
              <a:ext uri="{FF2B5EF4-FFF2-40B4-BE49-F238E27FC236}">
                <a16:creationId xmlns:a16="http://schemas.microsoft.com/office/drawing/2014/main" id="{C9C0F4AC-8219-4527-877B-209CCF610902}"/>
              </a:ext>
            </a:extLst>
          </p:cNvPr>
          <p:cNvPicPr>
            <a:picLocks noChangeAspect="1"/>
          </p:cNvPicPr>
          <p:nvPr/>
        </p:nvPicPr>
        <p:blipFill>
          <a:blip r:embed="rId5"/>
          <a:stretch>
            <a:fillRect/>
          </a:stretch>
        </p:blipFill>
        <p:spPr>
          <a:xfrm>
            <a:off x="8851380" y="1343165"/>
            <a:ext cx="2858102" cy="2563760"/>
          </a:xfrm>
          <a:prstGeom prst="rect">
            <a:avLst/>
          </a:prstGeom>
          <a:ln w="38100">
            <a:solidFill>
              <a:srgbClr val="0070C0"/>
            </a:solidFill>
          </a:ln>
        </p:spPr>
      </p:pic>
      <p:sp>
        <p:nvSpPr>
          <p:cNvPr id="21" name="正方形/長方形 20">
            <a:extLst>
              <a:ext uri="{FF2B5EF4-FFF2-40B4-BE49-F238E27FC236}">
                <a16:creationId xmlns:a16="http://schemas.microsoft.com/office/drawing/2014/main" id="{6A71369A-582F-42F0-B329-B104E3731EA6}"/>
              </a:ext>
            </a:extLst>
          </p:cNvPr>
          <p:cNvSpPr/>
          <p:nvPr/>
        </p:nvSpPr>
        <p:spPr>
          <a:xfrm>
            <a:off x="9026305" y="4013261"/>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
        <p:nvSpPr>
          <p:cNvPr id="8" name="スライド番号プレースホルダー 7">
            <a:extLst>
              <a:ext uri="{FF2B5EF4-FFF2-40B4-BE49-F238E27FC236}">
                <a16:creationId xmlns:a16="http://schemas.microsoft.com/office/drawing/2014/main" id="{023D9FF0-5199-854E-5A4C-94F650A9928B}"/>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spTree>
    <p:extLst>
      <p:ext uri="{BB962C8B-B14F-4D97-AF65-F5344CB8AC3E}">
        <p14:creationId xmlns:p14="http://schemas.microsoft.com/office/powerpoint/2010/main" val="114400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7333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pic>
        <p:nvPicPr>
          <p:cNvPr id="20" name="図 19">
            <a:extLst>
              <a:ext uri="{FF2B5EF4-FFF2-40B4-BE49-F238E27FC236}">
                <a16:creationId xmlns:a16="http://schemas.microsoft.com/office/drawing/2014/main" id="{3830DC88-D2D5-4D42-AF17-491EE237EF03}"/>
              </a:ext>
            </a:extLst>
          </p:cNvPr>
          <p:cNvPicPr>
            <a:picLocks noChangeAspect="1"/>
          </p:cNvPicPr>
          <p:nvPr/>
        </p:nvPicPr>
        <p:blipFill>
          <a:blip r:embed="rId2"/>
          <a:stretch>
            <a:fillRect/>
          </a:stretch>
        </p:blipFill>
        <p:spPr>
          <a:xfrm>
            <a:off x="1726688" y="3021969"/>
            <a:ext cx="3348628" cy="3155753"/>
          </a:xfrm>
          <a:prstGeom prst="rect">
            <a:avLst/>
          </a:prstGeom>
          <a:ln w="38100">
            <a:solidFill>
              <a:srgbClr val="0070C0"/>
            </a:solidFill>
          </a:ln>
        </p:spPr>
      </p:pic>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369332"/>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サイトで回答</a:t>
            </a:r>
            <a:endParaRPr kumimoji="1" lang="ja-JP" altLang="en-US" dirty="0">
              <a:latin typeface="Segoe UI Light" panose="020B0502040204020203" pitchFamily="34" charset="0"/>
              <a:ea typeface="+mj-ea"/>
              <a:cs typeface="Segoe UI Light" panose="020B0502040204020203" pitchFamily="34" charset="0"/>
            </a:endParaRP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
        <p:nvSpPr>
          <p:cNvPr id="5" name="フッター プレースホルダー 4">
            <a:extLst>
              <a:ext uri="{FF2B5EF4-FFF2-40B4-BE49-F238E27FC236}">
                <a16:creationId xmlns:a16="http://schemas.microsoft.com/office/drawing/2014/main" id="{2832A099-F01B-4274-B8C2-433E47C20FD5}"/>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50374ADF-C3F2-2C3E-1DEF-BBF7CFE2B0D5}"/>
              </a:ext>
            </a:extLst>
          </p:cNvPr>
          <p:cNvPicPr>
            <a:picLocks noChangeAspect="1"/>
          </p:cNvPicPr>
          <p:nvPr/>
        </p:nvPicPr>
        <p:blipFill>
          <a:blip r:embed="rId3"/>
          <a:stretch>
            <a:fillRect/>
          </a:stretch>
        </p:blipFill>
        <p:spPr>
          <a:xfrm>
            <a:off x="6950209" y="3002330"/>
            <a:ext cx="4366977" cy="1601041"/>
          </a:xfrm>
          <a:prstGeom prst="rect">
            <a:avLst/>
          </a:prstGeom>
          <a:ln w="38100">
            <a:solidFill>
              <a:srgbClr val="0070C0"/>
            </a:solidFill>
          </a:ln>
        </p:spPr>
      </p:pic>
      <p:sp>
        <p:nvSpPr>
          <p:cNvPr id="9" name="スライド番号プレースホルダー 8">
            <a:extLst>
              <a:ext uri="{FF2B5EF4-FFF2-40B4-BE49-F238E27FC236}">
                <a16:creationId xmlns:a16="http://schemas.microsoft.com/office/drawing/2014/main" id="{E1F87DEA-0C4B-69A6-4DFC-4BAB3F58C286}"/>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spTree>
    <p:extLst>
      <p:ext uri="{BB962C8B-B14F-4D97-AF65-F5344CB8AC3E}">
        <p14:creationId xmlns:p14="http://schemas.microsoft.com/office/powerpoint/2010/main" val="144045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pic>
        <p:nvPicPr>
          <p:cNvPr id="14" name="図 13">
            <a:extLst>
              <a:ext uri="{FF2B5EF4-FFF2-40B4-BE49-F238E27FC236}">
                <a16:creationId xmlns:a16="http://schemas.microsoft.com/office/drawing/2014/main" id="{751268C2-0F07-4988-9B76-35DEA95F1666}"/>
              </a:ext>
            </a:extLst>
          </p:cNvPr>
          <p:cNvPicPr>
            <a:picLocks noChangeAspect="1"/>
          </p:cNvPicPr>
          <p:nvPr/>
        </p:nvPicPr>
        <p:blipFill>
          <a:blip r:embed="rId2"/>
          <a:stretch>
            <a:fillRect/>
          </a:stretch>
        </p:blipFill>
        <p:spPr>
          <a:xfrm>
            <a:off x="6335215" y="2091934"/>
            <a:ext cx="5071587" cy="3834615"/>
          </a:xfrm>
          <a:prstGeom prst="rect">
            <a:avLst/>
          </a:prstGeom>
          <a:ln w="38100">
            <a:solidFill>
              <a:srgbClr val="0070C0"/>
            </a:solidFill>
          </a:ln>
        </p:spPr>
      </p:pic>
      <p:pic>
        <p:nvPicPr>
          <p:cNvPr id="17" name="図 16">
            <a:extLst>
              <a:ext uri="{FF2B5EF4-FFF2-40B4-BE49-F238E27FC236}">
                <a16:creationId xmlns:a16="http://schemas.microsoft.com/office/drawing/2014/main" id="{DB00A49E-8A2E-40A3-B08C-90C579BB96D2}"/>
              </a:ext>
            </a:extLst>
          </p:cNvPr>
          <p:cNvPicPr>
            <a:picLocks noChangeAspect="1"/>
          </p:cNvPicPr>
          <p:nvPr/>
        </p:nvPicPr>
        <p:blipFill>
          <a:blip r:embed="rId3"/>
          <a:stretch>
            <a:fillRect/>
          </a:stretch>
        </p:blipFill>
        <p:spPr>
          <a:xfrm>
            <a:off x="890270" y="2091935"/>
            <a:ext cx="5071586" cy="3834614"/>
          </a:xfrm>
          <a:prstGeom prst="rect">
            <a:avLst/>
          </a:prstGeom>
          <a:ln w="38100">
            <a:solidFill>
              <a:srgbClr val="0070C0"/>
            </a:solidFill>
          </a:ln>
        </p:spPr>
      </p:pic>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4"/>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5"/>
              </a:rPr>
              <a:t>https://www.openchainproject.org/featured/2020/12/15/toyota-iso-5230</a:t>
            </a:r>
            <a:endParaRPr lang="en-US" altLang="ja-JP" sz="12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89CE2CEA-AFCB-48FE-B7B7-68E8573208C4}"/>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EB7719B7-75CA-B35A-DF88-DC76707E3E46}"/>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spTree>
    <p:extLst>
      <p:ext uri="{BB962C8B-B14F-4D97-AF65-F5344CB8AC3E}">
        <p14:creationId xmlns:p14="http://schemas.microsoft.com/office/powerpoint/2010/main" val="18176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175846" y="1947634"/>
            <a:ext cx="11840308"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175846" y="2508145"/>
            <a:ext cx="11840308"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extLst>
              <p:ext uri="{D42A27DB-BD31-4B8C-83A1-F6EECF244321}">
                <p14:modId xmlns:p14="http://schemas.microsoft.com/office/powerpoint/2010/main" val="1652887195"/>
              </p:ext>
            </p:extLst>
          </p:nvPr>
        </p:nvGraphicFramePr>
        <p:xfrm>
          <a:off x="234051" y="2589843"/>
          <a:ext cx="2684995" cy="3514940"/>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715170">
                  <a:extLst>
                    <a:ext uri="{9D8B030D-6E8A-4147-A177-3AD203B41FA5}">
                      <a16:colId xmlns:a16="http://schemas.microsoft.com/office/drawing/2014/main" val="2128274504"/>
                    </a:ext>
                  </a:extLst>
                </a:gridCol>
              </a:tblGrid>
              <a:tr h="287486">
                <a:tc>
                  <a:txBody>
                    <a:bodyPr/>
                    <a:lstStyle/>
                    <a:p>
                      <a:r>
                        <a:rPr kumimoji="1" lang="en-US" altLang="ja-JP" sz="1200" b="0" dirty="0"/>
                        <a:t>2020/12/01</a:t>
                      </a:r>
                      <a:endParaRPr kumimoji="1" lang="ja-JP" altLang="en-US" sz="1200" b="0" dirty="0">
                        <a:latin typeface="+mn-lt"/>
                      </a:endParaRPr>
                    </a:p>
                  </a:txBody>
                  <a:tcPr anchor="ctr"/>
                </a:tc>
                <a:tc>
                  <a:txBody>
                    <a:bodyPr/>
                    <a:lstStyle/>
                    <a:p>
                      <a:r>
                        <a:rPr kumimoji="1" lang="ja-JP" altLang="en-US" sz="1200" b="0" dirty="0"/>
                        <a:t>トヨタ自動車</a:t>
                      </a:r>
                      <a:endParaRPr kumimoji="1" lang="ja-JP" altLang="en-US" sz="1200" b="0" dirty="0">
                        <a:latin typeface="+mn-lt"/>
                      </a:endParaRPr>
                    </a:p>
                  </a:txBody>
                  <a:tcPr anchor="ctr"/>
                </a:tc>
                <a:extLst>
                  <a:ext uri="{0D108BD9-81ED-4DB2-BD59-A6C34878D82A}">
                    <a16:rowId xmlns:a16="http://schemas.microsoft.com/office/drawing/2014/main" val="2262074657"/>
                  </a:ext>
                </a:extLst>
              </a:tr>
              <a:tr h="287486">
                <a:tc>
                  <a:txBody>
                    <a:bodyPr/>
                    <a:lstStyle/>
                    <a:p>
                      <a:r>
                        <a:rPr kumimoji="1" lang="en-US" altLang="ja-JP" sz="1200" b="0" dirty="0"/>
                        <a:t>2020/12/15</a:t>
                      </a:r>
                      <a:endParaRPr kumimoji="1" lang="ja-JP" altLang="en-US" sz="1200" b="0" dirty="0">
                        <a:latin typeface="+mn-lt"/>
                      </a:endParaRPr>
                    </a:p>
                  </a:txBody>
                  <a:tcPr anchor="ctr"/>
                </a:tc>
                <a:tc>
                  <a:txBody>
                    <a:bodyPr/>
                    <a:lstStyle/>
                    <a:p>
                      <a:r>
                        <a:rPr kumimoji="1" lang="en-US" altLang="ja-JP" sz="1200" b="0" dirty="0"/>
                        <a:t>NCSOFT</a:t>
                      </a:r>
                      <a:endParaRPr kumimoji="1" lang="ja-JP" altLang="en-US" sz="1200" b="0" dirty="0">
                        <a:latin typeface="+mn-lt"/>
                      </a:endParaRPr>
                    </a:p>
                  </a:txBody>
                  <a:tcPr anchor="ctr"/>
                </a:tc>
                <a:extLst>
                  <a:ext uri="{0D108BD9-81ED-4DB2-BD59-A6C34878D82A}">
                    <a16:rowId xmlns:a16="http://schemas.microsoft.com/office/drawing/2014/main" val="2092766118"/>
                  </a:ext>
                </a:extLst>
              </a:tr>
              <a:tr h="287486">
                <a:tc>
                  <a:txBody>
                    <a:bodyPr/>
                    <a:lstStyle/>
                    <a:p>
                      <a:r>
                        <a:rPr kumimoji="1" lang="en-US" altLang="ja-JP" sz="1200" b="0" dirty="0"/>
                        <a:t>2020/12/17</a:t>
                      </a:r>
                      <a:endParaRPr kumimoji="1" lang="en-US" altLang="ja-JP" sz="1200" b="0" dirty="0">
                        <a:latin typeface="+mn-lt"/>
                      </a:endParaRPr>
                    </a:p>
                  </a:txBody>
                  <a:tcPr anchor="ctr"/>
                </a:tc>
                <a:tc>
                  <a:txBody>
                    <a:bodyPr/>
                    <a:lstStyle/>
                    <a:p>
                      <a:r>
                        <a:rPr kumimoji="1" lang="en-US" altLang="ja-JP" sz="1200" b="0" dirty="0"/>
                        <a:t>Cisco</a:t>
                      </a:r>
                      <a:endParaRPr kumimoji="1" lang="ja-JP" altLang="en-US" sz="1200" b="0" dirty="0">
                        <a:latin typeface="+mn-lt"/>
                      </a:endParaRPr>
                    </a:p>
                  </a:txBody>
                  <a:tcPr anchor="ctr"/>
                </a:tc>
                <a:extLst>
                  <a:ext uri="{0D108BD9-81ED-4DB2-BD59-A6C34878D82A}">
                    <a16:rowId xmlns:a16="http://schemas.microsoft.com/office/drawing/2014/main" val="444808631"/>
                  </a:ext>
                </a:extLst>
              </a:tr>
              <a:tr h="287486">
                <a:tc>
                  <a:txBody>
                    <a:bodyPr/>
                    <a:lstStyle/>
                    <a:p>
                      <a:r>
                        <a:rPr kumimoji="1" lang="en-US" altLang="ja-JP" sz="1200" b="0" dirty="0"/>
                        <a:t>2021/01/13</a:t>
                      </a:r>
                      <a:endParaRPr kumimoji="1" lang="ja-JP" altLang="en-US" sz="1200" b="0" dirty="0">
                        <a:latin typeface="+mn-lt"/>
                      </a:endParaRPr>
                    </a:p>
                  </a:txBody>
                  <a:tcPr anchor="ctr"/>
                </a:tc>
                <a:tc>
                  <a:txBody>
                    <a:bodyPr/>
                    <a:lstStyle/>
                    <a:p>
                      <a:r>
                        <a:rPr kumimoji="1" lang="en-US" altLang="ja-JP" sz="1200" b="0" dirty="0"/>
                        <a:t>NTT</a:t>
                      </a:r>
                      <a:r>
                        <a:rPr kumimoji="1" lang="ja-JP" altLang="en-US" sz="1200" b="0" dirty="0"/>
                        <a:t>データ</a:t>
                      </a:r>
                      <a:endParaRPr kumimoji="1" lang="ja-JP" altLang="en-US" sz="1200" b="0" dirty="0">
                        <a:latin typeface="+mn-lt"/>
                      </a:endParaRPr>
                    </a:p>
                  </a:txBody>
                  <a:tcPr anchor="ctr"/>
                </a:tc>
                <a:extLst>
                  <a:ext uri="{0D108BD9-81ED-4DB2-BD59-A6C34878D82A}">
                    <a16:rowId xmlns:a16="http://schemas.microsoft.com/office/drawing/2014/main" val="2639739016"/>
                  </a:ext>
                </a:extLst>
              </a:tr>
              <a:tr h="287486">
                <a:tc>
                  <a:txBody>
                    <a:bodyPr/>
                    <a:lstStyle/>
                    <a:p>
                      <a:r>
                        <a:rPr kumimoji="1" lang="en-US" altLang="ja-JP" sz="1200" b="0" dirty="0"/>
                        <a:t>2021/02/01</a:t>
                      </a:r>
                      <a:endParaRPr kumimoji="1" lang="ja-JP" altLang="en-US" sz="1200" b="0" dirty="0">
                        <a:latin typeface="+mn-lt"/>
                      </a:endParaRPr>
                    </a:p>
                  </a:txBody>
                  <a:tcPr anchor="ctr"/>
                </a:tc>
                <a:tc>
                  <a:txBody>
                    <a:bodyPr/>
                    <a:lstStyle/>
                    <a:p>
                      <a:r>
                        <a:rPr kumimoji="1" lang="en-US" altLang="ja-JP" sz="1200" b="0" dirty="0"/>
                        <a:t>Microsoft</a:t>
                      </a:r>
                      <a:endParaRPr kumimoji="1" lang="ja-JP" altLang="en-US" sz="1200" b="0" dirty="0">
                        <a:latin typeface="+mn-lt"/>
                      </a:endParaRPr>
                    </a:p>
                  </a:txBody>
                  <a:tcPr anchor="ctr"/>
                </a:tc>
                <a:extLst>
                  <a:ext uri="{0D108BD9-81ED-4DB2-BD59-A6C34878D82A}">
                    <a16:rowId xmlns:a16="http://schemas.microsoft.com/office/drawing/2014/main" val="2794214248"/>
                  </a:ext>
                </a:extLst>
              </a:tr>
              <a:tr h="287486">
                <a:tc>
                  <a:txBody>
                    <a:bodyPr/>
                    <a:lstStyle/>
                    <a:p>
                      <a:r>
                        <a:rPr kumimoji="1" lang="en-US" altLang="ja-JP" sz="1200" b="0" dirty="0"/>
                        <a:t>2021/02/08</a:t>
                      </a:r>
                      <a:endParaRPr kumimoji="1" lang="ja-JP" altLang="en-US" sz="1200" b="0" dirty="0">
                        <a:latin typeface="+mn-lt"/>
                      </a:endParaRPr>
                    </a:p>
                  </a:txBody>
                  <a:tcPr anchor="ctr"/>
                </a:tc>
                <a:tc>
                  <a:txBody>
                    <a:bodyPr/>
                    <a:lstStyle/>
                    <a:p>
                      <a:r>
                        <a:rPr kumimoji="1" lang="ja-JP" altLang="en-US" sz="1200" b="0" dirty="0"/>
                        <a:t>日立製作所</a:t>
                      </a:r>
                      <a:endParaRPr kumimoji="1" lang="ja-JP" altLang="en-US" sz="1200" b="0" dirty="0">
                        <a:latin typeface="+mn-lt"/>
                      </a:endParaRPr>
                    </a:p>
                  </a:txBody>
                  <a:tcPr anchor="ctr"/>
                </a:tc>
                <a:extLst>
                  <a:ext uri="{0D108BD9-81ED-4DB2-BD59-A6C34878D82A}">
                    <a16:rowId xmlns:a16="http://schemas.microsoft.com/office/drawing/2014/main" val="540462212"/>
                  </a:ext>
                </a:extLst>
              </a:tr>
              <a:tr h="287486">
                <a:tc>
                  <a:txBody>
                    <a:bodyPr/>
                    <a:lstStyle/>
                    <a:p>
                      <a:r>
                        <a:rPr kumimoji="1" lang="en-US" altLang="ja-JP" sz="1200" b="0" dirty="0"/>
                        <a:t>2021/03/02</a:t>
                      </a:r>
                      <a:endParaRPr kumimoji="1" lang="ja-JP" altLang="en-US" sz="1200" b="0" dirty="0">
                        <a:latin typeface="+mn-lt"/>
                      </a:endParaRPr>
                    </a:p>
                  </a:txBody>
                  <a:tcPr anchor="ctr"/>
                </a:tc>
                <a:tc>
                  <a:txBody>
                    <a:bodyPr/>
                    <a:lstStyle/>
                    <a:p>
                      <a:r>
                        <a:rPr kumimoji="1" lang="en-US" altLang="ja-JP" sz="1200" b="0" dirty="0"/>
                        <a:t>LG</a:t>
                      </a:r>
                      <a:endParaRPr kumimoji="1" lang="ja-JP" altLang="en-US" sz="1200" b="0" dirty="0">
                        <a:latin typeface="+mn-lt"/>
                      </a:endParaRPr>
                    </a:p>
                  </a:txBody>
                  <a:tcPr anchor="ctr"/>
                </a:tc>
                <a:extLst>
                  <a:ext uri="{0D108BD9-81ED-4DB2-BD59-A6C34878D82A}">
                    <a16:rowId xmlns:a16="http://schemas.microsoft.com/office/drawing/2014/main" val="2390079455"/>
                  </a:ext>
                </a:extLst>
              </a:tr>
              <a:tr h="479142">
                <a:tc>
                  <a:txBody>
                    <a:bodyPr/>
                    <a:lstStyle/>
                    <a:p>
                      <a:r>
                        <a:rPr kumimoji="1" lang="en-US" altLang="ja-JP" sz="1200" b="0" dirty="0"/>
                        <a:t>2021/04/06</a:t>
                      </a:r>
                      <a:endParaRPr kumimoji="1" lang="ja-JP" altLang="en-US" sz="1200" b="0" dirty="0">
                        <a:latin typeface="+mn-lt"/>
                      </a:endParaRPr>
                    </a:p>
                  </a:txBody>
                  <a:tcPr anchor="ctr"/>
                </a:tc>
                <a:tc>
                  <a:txBody>
                    <a:bodyPr/>
                    <a:lstStyle/>
                    <a:p>
                      <a:r>
                        <a:rPr kumimoji="1" lang="en-US" altLang="ja-JP" sz="1200" b="0" dirty="0"/>
                        <a:t>Nanjing Fujitsu Nanda Software Technology Co., Ltd.</a:t>
                      </a:r>
                      <a:endParaRPr kumimoji="1" lang="ja-JP" altLang="en-US" sz="1200" b="0" dirty="0">
                        <a:latin typeface="+mn-lt"/>
                      </a:endParaRPr>
                    </a:p>
                  </a:txBody>
                  <a:tcPr anchor="ctr"/>
                </a:tc>
                <a:extLst>
                  <a:ext uri="{0D108BD9-81ED-4DB2-BD59-A6C34878D82A}">
                    <a16:rowId xmlns:a16="http://schemas.microsoft.com/office/drawing/2014/main" val="3080294371"/>
                  </a:ext>
                </a:extLst>
              </a:tr>
              <a:tr h="287486">
                <a:tc>
                  <a:txBody>
                    <a:bodyPr/>
                    <a:lstStyle/>
                    <a:p>
                      <a:r>
                        <a:rPr kumimoji="1" lang="en-US" altLang="ja-JP" sz="1200" b="0" dirty="0"/>
                        <a:t>2021/04/22</a:t>
                      </a:r>
                      <a:endParaRPr kumimoji="1" lang="ja-JP" altLang="en-US" sz="1200" b="0" dirty="0">
                        <a:latin typeface="+mn-lt"/>
                      </a:endParaRPr>
                    </a:p>
                  </a:txBody>
                  <a:tcPr anchor="ctr"/>
                </a:tc>
                <a:tc>
                  <a:txBody>
                    <a:bodyPr/>
                    <a:lstStyle/>
                    <a:p>
                      <a:r>
                        <a:rPr kumimoji="1" lang="en-US" altLang="ja-JP" sz="1200" b="0" dirty="0" err="1"/>
                        <a:t>Keitaro</a:t>
                      </a:r>
                      <a:endParaRPr kumimoji="1" lang="ja-JP" altLang="en-US" sz="1200" b="0" dirty="0">
                        <a:latin typeface="+mn-lt"/>
                      </a:endParaRPr>
                    </a:p>
                  </a:txBody>
                  <a:tcPr anchor="ctr"/>
                </a:tc>
                <a:extLst>
                  <a:ext uri="{0D108BD9-81ED-4DB2-BD59-A6C34878D82A}">
                    <a16:rowId xmlns:a16="http://schemas.microsoft.com/office/drawing/2014/main" val="2466994459"/>
                  </a:ext>
                </a:extLst>
              </a:tr>
              <a:tr h="287486">
                <a:tc>
                  <a:txBody>
                    <a:bodyPr/>
                    <a:lstStyle/>
                    <a:p>
                      <a:r>
                        <a:rPr kumimoji="1" lang="en-US" altLang="ja-JP" sz="1200" b="0" dirty="0"/>
                        <a:t>2021/07/07</a:t>
                      </a:r>
                      <a:endParaRPr kumimoji="1" lang="ja-JP" altLang="en-US" sz="1200" b="0" dirty="0">
                        <a:latin typeface="+mn-lt"/>
                      </a:endParaRPr>
                    </a:p>
                  </a:txBody>
                  <a:tcPr anchor="ctr"/>
                </a:tc>
                <a:tc>
                  <a:txBody>
                    <a:bodyPr/>
                    <a:lstStyle/>
                    <a:p>
                      <a:r>
                        <a:rPr kumimoji="1" lang="en-US" altLang="ja-JP" sz="1200" b="0" dirty="0"/>
                        <a:t>Samsung Electronics</a:t>
                      </a:r>
                      <a:endParaRPr kumimoji="1" lang="ja-JP" altLang="en-US" sz="1200" b="0" dirty="0">
                        <a:latin typeface="+mn-lt"/>
                      </a:endParaRPr>
                    </a:p>
                  </a:txBody>
                  <a:tcPr anchor="ctr"/>
                </a:tc>
                <a:extLst>
                  <a:ext uri="{0D108BD9-81ED-4DB2-BD59-A6C34878D82A}">
                    <a16:rowId xmlns:a16="http://schemas.microsoft.com/office/drawing/2014/main" val="2494498816"/>
                  </a:ext>
                </a:extLst>
              </a:tr>
              <a:tr h="287486">
                <a:tc>
                  <a:txBody>
                    <a:bodyPr/>
                    <a:lstStyle/>
                    <a:p>
                      <a:r>
                        <a:rPr kumimoji="1" lang="en-US" altLang="ja-JP" sz="1200" b="0" dirty="0"/>
                        <a:t>2021/07/13</a:t>
                      </a:r>
                      <a:endParaRPr kumimoji="1" lang="ja-JP" altLang="en-US" sz="1200" b="0" dirty="0">
                        <a:latin typeface="+mn-lt"/>
                      </a:endParaRPr>
                    </a:p>
                  </a:txBody>
                  <a:tcPr anchor="ctr"/>
                </a:tc>
                <a:tc>
                  <a:txBody>
                    <a:bodyPr/>
                    <a:lstStyle/>
                    <a:p>
                      <a:r>
                        <a:rPr kumimoji="1" lang="en-US" altLang="ja-JP" sz="1200" b="0" dirty="0"/>
                        <a:t>Bosch</a:t>
                      </a:r>
                      <a:endParaRPr kumimoji="1" lang="ja-JP" altLang="en-US" sz="1200" b="0" dirty="0">
                        <a:latin typeface="+mn-lt"/>
                      </a:endParaRPr>
                    </a:p>
                  </a:txBody>
                  <a:tcPr anchor="ctr"/>
                </a:tc>
                <a:extLst>
                  <a:ext uri="{0D108BD9-81ED-4DB2-BD59-A6C34878D82A}">
                    <a16:rowId xmlns:a16="http://schemas.microsoft.com/office/drawing/2014/main" val="310194859"/>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extLst>
              <p:ext uri="{D42A27DB-BD31-4B8C-83A1-F6EECF244321}">
                <p14:modId xmlns:p14="http://schemas.microsoft.com/office/powerpoint/2010/main" val="2284383461"/>
              </p:ext>
            </p:extLst>
          </p:nvPr>
        </p:nvGraphicFramePr>
        <p:xfrm>
          <a:off x="2788479" y="2568566"/>
          <a:ext cx="2639306" cy="3718208"/>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669481">
                  <a:extLst>
                    <a:ext uri="{9D8B030D-6E8A-4147-A177-3AD203B41FA5}">
                      <a16:colId xmlns:a16="http://schemas.microsoft.com/office/drawing/2014/main" val="2128274504"/>
                    </a:ext>
                  </a:extLst>
                </a:gridCol>
              </a:tblGrid>
              <a:tr h="293326">
                <a:tc>
                  <a:txBody>
                    <a:bodyPr/>
                    <a:lstStyle/>
                    <a:p>
                      <a:r>
                        <a:rPr kumimoji="1" lang="en-US" altLang="ja-JP" sz="1200" b="0" dirty="0"/>
                        <a:t>2021/08/09</a:t>
                      </a:r>
                      <a:endParaRPr kumimoji="1" lang="ja-JP" altLang="en-US" sz="1200" b="0" dirty="0">
                        <a:latin typeface="+mn-lt"/>
                      </a:endParaRPr>
                    </a:p>
                  </a:txBody>
                  <a:tcPr anchor="ctr"/>
                </a:tc>
                <a:tc>
                  <a:txBody>
                    <a:bodyPr/>
                    <a:lstStyle/>
                    <a:p>
                      <a:r>
                        <a:rPr kumimoji="1" lang="en-US" altLang="ja-JP" sz="1200" b="0" dirty="0"/>
                        <a:t>Sony Semiconductor</a:t>
                      </a:r>
                      <a:endParaRPr kumimoji="1" lang="ja-JP" altLang="en-US" sz="1200" b="0" dirty="0">
                        <a:latin typeface="+mn-lt"/>
                      </a:endParaRPr>
                    </a:p>
                  </a:txBody>
                  <a:tcPr anchor="ctr"/>
                </a:tc>
                <a:extLst>
                  <a:ext uri="{0D108BD9-81ED-4DB2-BD59-A6C34878D82A}">
                    <a16:rowId xmlns:a16="http://schemas.microsoft.com/office/drawing/2014/main" val="3953754925"/>
                  </a:ext>
                </a:extLst>
              </a:tr>
              <a:tr h="293326">
                <a:tc>
                  <a:txBody>
                    <a:bodyPr/>
                    <a:lstStyle/>
                    <a:p>
                      <a:r>
                        <a:rPr kumimoji="1" lang="en-US" altLang="ja-JP" sz="1200" dirty="0"/>
                        <a:t>2021/08/19</a:t>
                      </a:r>
                      <a:endParaRPr kumimoji="1" lang="ja-JP" altLang="en-US" sz="1200" dirty="0">
                        <a:latin typeface="+mn-lt"/>
                      </a:endParaRPr>
                    </a:p>
                  </a:txBody>
                  <a:tcPr anchor="ctr"/>
                </a:tc>
                <a:tc>
                  <a:txBody>
                    <a:bodyPr/>
                    <a:lstStyle/>
                    <a:p>
                      <a:r>
                        <a:rPr kumimoji="1" lang="en-US" altLang="ja-JP" sz="1200" dirty="0"/>
                        <a:t>QCT</a:t>
                      </a:r>
                      <a:endParaRPr kumimoji="1" lang="ja-JP" altLang="en-US" sz="1200" dirty="0">
                        <a:latin typeface="+mn-lt"/>
                      </a:endParaRPr>
                    </a:p>
                  </a:txBody>
                  <a:tcPr anchor="ctr"/>
                </a:tc>
                <a:extLst>
                  <a:ext uri="{0D108BD9-81ED-4DB2-BD59-A6C34878D82A}">
                    <a16:rowId xmlns:a16="http://schemas.microsoft.com/office/drawing/2014/main" val="2092766118"/>
                  </a:ext>
                </a:extLst>
              </a:tr>
              <a:tr h="293326">
                <a:tc>
                  <a:txBody>
                    <a:bodyPr/>
                    <a:lstStyle/>
                    <a:p>
                      <a:r>
                        <a:rPr kumimoji="1" lang="en-US" altLang="ja-JP" sz="1200" dirty="0"/>
                        <a:t>2021/08/22</a:t>
                      </a:r>
                      <a:endParaRPr kumimoji="1" lang="en-US" altLang="ja-JP" sz="1200" dirty="0">
                        <a:latin typeface="+mn-lt"/>
                      </a:endParaRPr>
                    </a:p>
                  </a:txBody>
                  <a:tcPr anchor="ctr"/>
                </a:tc>
                <a:tc>
                  <a:txBody>
                    <a:bodyPr/>
                    <a:lstStyle/>
                    <a:p>
                      <a:r>
                        <a:rPr kumimoji="1" lang="en-US" altLang="ja-JP" sz="1200" dirty="0" err="1"/>
                        <a:t>Coontec</a:t>
                      </a:r>
                      <a:endParaRPr kumimoji="1" lang="ja-JP" altLang="en-US" sz="1200" dirty="0">
                        <a:latin typeface="+mn-lt"/>
                      </a:endParaRPr>
                    </a:p>
                  </a:txBody>
                  <a:tcPr anchor="ctr"/>
                </a:tc>
                <a:extLst>
                  <a:ext uri="{0D108BD9-81ED-4DB2-BD59-A6C34878D82A}">
                    <a16:rowId xmlns:a16="http://schemas.microsoft.com/office/drawing/2014/main" val="444808631"/>
                  </a:ext>
                </a:extLst>
              </a:tr>
              <a:tr h="293326">
                <a:tc>
                  <a:txBody>
                    <a:bodyPr/>
                    <a:lstStyle/>
                    <a:p>
                      <a:r>
                        <a:rPr kumimoji="1" lang="en-US" altLang="ja-JP" sz="1200" dirty="0"/>
                        <a:t>2021/09/07</a:t>
                      </a:r>
                      <a:endParaRPr kumimoji="1" lang="ja-JP" altLang="en-US" sz="1200" dirty="0">
                        <a:latin typeface="+mn-lt"/>
                      </a:endParaRPr>
                    </a:p>
                  </a:txBody>
                  <a:tcPr anchor="ctr"/>
                </a:tc>
                <a:tc>
                  <a:txBody>
                    <a:bodyPr/>
                    <a:lstStyle/>
                    <a:p>
                      <a:r>
                        <a:rPr kumimoji="1" lang="en-US" altLang="ja-JP" sz="1200" dirty="0"/>
                        <a:t>Woven Planet</a:t>
                      </a:r>
                      <a:endParaRPr kumimoji="1" lang="ja-JP" altLang="en-US" sz="1200" dirty="0">
                        <a:latin typeface="+mn-lt"/>
                      </a:endParaRPr>
                    </a:p>
                  </a:txBody>
                  <a:tcPr anchor="ctr"/>
                </a:tc>
                <a:extLst>
                  <a:ext uri="{0D108BD9-81ED-4DB2-BD59-A6C34878D82A}">
                    <a16:rowId xmlns:a16="http://schemas.microsoft.com/office/drawing/2014/main" val="2639739016"/>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Synology</a:t>
                      </a:r>
                      <a:endParaRPr kumimoji="1" lang="ja-JP" altLang="en-US" sz="1200" dirty="0">
                        <a:latin typeface="+mn-lt"/>
                      </a:endParaRPr>
                    </a:p>
                  </a:txBody>
                  <a:tcPr anchor="ctr"/>
                </a:tc>
                <a:extLst>
                  <a:ext uri="{0D108BD9-81ED-4DB2-BD59-A6C34878D82A}">
                    <a16:rowId xmlns:a16="http://schemas.microsoft.com/office/drawing/2014/main" val="2794214248"/>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SK Telecom</a:t>
                      </a:r>
                      <a:endParaRPr kumimoji="1" lang="ja-JP" altLang="en-US" sz="1200" dirty="0">
                        <a:latin typeface="+mn-lt"/>
                      </a:endParaRPr>
                    </a:p>
                  </a:txBody>
                  <a:tcPr anchor="ctr"/>
                </a:tc>
                <a:extLst>
                  <a:ext uri="{0D108BD9-81ED-4DB2-BD59-A6C34878D82A}">
                    <a16:rowId xmlns:a16="http://schemas.microsoft.com/office/drawing/2014/main" val="540462212"/>
                  </a:ext>
                </a:extLst>
              </a:tr>
              <a:tr h="0">
                <a:tc>
                  <a:txBody>
                    <a:bodyPr/>
                    <a:lstStyle/>
                    <a:p>
                      <a:r>
                        <a:rPr kumimoji="1" lang="en-US" altLang="ja-JP" sz="1200" dirty="0"/>
                        <a:t>2021/10/19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390079455"/>
                  </a:ext>
                </a:extLst>
              </a:tr>
              <a:tr h="0">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ETRI</a:t>
                      </a:r>
                      <a:endParaRPr kumimoji="1" lang="ja-JP" altLang="en-US" sz="1200" dirty="0">
                        <a:latin typeface="+mn-lt"/>
                      </a:endParaRPr>
                    </a:p>
                  </a:txBody>
                  <a:tcPr anchor="ctr"/>
                </a:tc>
                <a:extLst>
                  <a:ext uri="{0D108BD9-81ED-4DB2-BD59-A6C34878D82A}">
                    <a16:rowId xmlns:a16="http://schemas.microsoft.com/office/drawing/2014/main" val="3080294371"/>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err="1"/>
                        <a:t>Kakaobank</a:t>
                      </a:r>
                      <a:endParaRPr kumimoji="1" lang="ja-JP" altLang="en-US" sz="1200" dirty="0">
                        <a:latin typeface="+mn-lt"/>
                      </a:endParaRPr>
                    </a:p>
                  </a:txBody>
                  <a:tcPr anchor="ctr"/>
                </a:tc>
                <a:extLst>
                  <a:ext uri="{0D108BD9-81ED-4DB2-BD59-A6C34878D82A}">
                    <a16:rowId xmlns:a16="http://schemas.microsoft.com/office/drawing/2014/main" val="2466994459"/>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a:t>Kakao</a:t>
                      </a:r>
                      <a:endParaRPr kumimoji="1" lang="ja-JP" altLang="en-US" sz="1200" dirty="0">
                        <a:latin typeface="+mn-lt"/>
                      </a:endParaRPr>
                    </a:p>
                  </a:txBody>
                  <a:tcPr anchor="ctr"/>
                </a:tc>
                <a:extLst>
                  <a:ext uri="{0D108BD9-81ED-4DB2-BD59-A6C34878D82A}">
                    <a16:rowId xmlns:a16="http://schemas.microsoft.com/office/drawing/2014/main" val="2494498816"/>
                  </a:ext>
                </a:extLst>
              </a:tr>
              <a:tr h="293326">
                <a:tc>
                  <a:txBody>
                    <a:bodyPr/>
                    <a:lstStyle/>
                    <a:p>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dirty="0" err="1"/>
                        <a:t>GBase</a:t>
                      </a:r>
                      <a:r>
                        <a:rPr kumimoji="1" lang="en-US" altLang="ja-JP" sz="1200" dirty="0"/>
                        <a:t> 8a from General Data Technology Co., Ltd. (GBASE)</a:t>
                      </a:r>
                    </a:p>
                  </a:txBody>
                  <a:tcPr anchor="ctr"/>
                </a:tc>
                <a:extLst>
                  <a:ext uri="{0D108BD9-81ED-4DB2-BD59-A6C34878D82A}">
                    <a16:rowId xmlns:a16="http://schemas.microsoft.com/office/drawing/2014/main" val="602886274"/>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extLst>
              <p:ext uri="{D42A27DB-BD31-4B8C-83A1-F6EECF244321}">
                <p14:modId xmlns:p14="http://schemas.microsoft.com/office/powerpoint/2010/main" val="113491838"/>
              </p:ext>
            </p:extLst>
          </p:nvPr>
        </p:nvGraphicFramePr>
        <p:xfrm>
          <a:off x="5576355" y="2589843"/>
          <a:ext cx="2864260" cy="3520365"/>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1894436">
                  <a:extLst>
                    <a:ext uri="{9D8B030D-6E8A-4147-A177-3AD203B41FA5}">
                      <a16:colId xmlns:a16="http://schemas.microsoft.com/office/drawing/2014/main" val="2128274504"/>
                    </a:ext>
                  </a:extLst>
                </a:gridCol>
              </a:tblGrid>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KingbaseES</a:t>
                      </a:r>
                      <a:r>
                        <a:rPr kumimoji="1" lang="en-US" altLang="ja-JP" sz="1200" dirty="0"/>
                        <a:t> V8 from CETC </a:t>
                      </a:r>
                      <a:r>
                        <a:rPr kumimoji="1" lang="en-US" altLang="ja-JP" sz="1200" dirty="0" err="1"/>
                        <a:t>Kingbase</a:t>
                      </a:r>
                      <a:endParaRPr kumimoji="1" lang="en-US" altLang="ja-JP" sz="1200" dirty="0"/>
                    </a:p>
                  </a:txBody>
                  <a:tcPr anchor="ctr"/>
                </a:tc>
                <a:extLst>
                  <a:ext uri="{0D108BD9-81ED-4DB2-BD59-A6C34878D82A}">
                    <a16:rowId xmlns:a16="http://schemas.microsoft.com/office/drawing/2014/main" val="1286289683"/>
                  </a:ext>
                </a:extLst>
              </a:tr>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Tidb</a:t>
                      </a:r>
                      <a:r>
                        <a:rPr kumimoji="1" lang="en-US" altLang="ja-JP" sz="1200" dirty="0"/>
                        <a:t> enterprise v4.0 from </a:t>
                      </a:r>
                      <a:r>
                        <a:rPr kumimoji="1" lang="en-US" altLang="ja-JP" sz="1200" dirty="0" err="1"/>
                        <a:t>PingCap</a:t>
                      </a:r>
                      <a:endParaRPr kumimoji="1" lang="ja-JP" altLang="en-US" sz="1200" dirty="0">
                        <a:latin typeface="+mn-lt"/>
                      </a:endParaRPr>
                    </a:p>
                  </a:txBody>
                  <a:tcPr anchor="ctr"/>
                </a:tc>
                <a:extLst>
                  <a:ext uri="{0D108BD9-81ED-4DB2-BD59-A6C34878D82A}">
                    <a16:rowId xmlns:a16="http://schemas.microsoft.com/office/drawing/2014/main" val="1341878069"/>
                  </a:ext>
                </a:extLst>
              </a:tr>
              <a:tr h="285435">
                <a:tc>
                  <a:txBody>
                    <a:bodyPr/>
                    <a:lstStyle/>
                    <a:p>
                      <a:r>
                        <a:rPr kumimoji="1" lang="en-US" altLang="ja-JP" sz="1200" dirty="0"/>
                        <a:t>2022/03/17</a:t>
                      </a:r>
                      <a:endParaRPr kumimoji="1" lang="ja-JP" altLang="en-US" sz="1200" dirty="0">
                        <a:latin typeface="+mn-lt"/>
                      </a:endParaRPr>
                    </a:p>
                  </a:txBody>
                  <a:tcPr anchor="ctr"/>
                </a:tc>
                <a:tc>
                  <a:txBody>
                    <a:bodyPr/>
                    <a:lstStyle/>
                    <a:p>
                      <a:r>
                        <a:rPr kumimoji="1" lang="en-US" altLang="ja-JP" sz="1200" dirty="0"/>
                        <a:t>BlackBerry</a:t>
                      </a:r>
                      <a:endParaRPr kumimoji="1" lang="ja-JP" altLang="en-US" sz="1200" dirty="0">
                        <a:latin typeface="+mn-lt"/>
                      </a:endParaRPr>
                    </a:p>
                  </a:txBody>
                  <a:tcPr anchor="ctr"/>
                </a:tc>
                <a:extLst>
                  <a:ext uri="{0D108BD9-81ED-4DB2-BD59-A6C34878D82A}">
                    <a16:rowId xmlns:a16="http://schemas.microsoft.com/office/drawing/2014/main" val="2092766118"/>
                  </a:ext>
                </a:extLst>
              </a:tr>
              <a:tr h="285435">
                <a:tc>
                  <a:txBody>
                    <a:bodyPr/>
                    <a:lstStyle/>
                    <a:p>
                      <a:r>
                        <a:rPr kumimoji="1" lang="en-US" altLang="ja-JP" sz="1200" dirty="0"/>
                        <a:t>2022/03/28</a:t>
                      </a:r>
                      <a:endParaRPr kumimoji="1" lang="en-US" altLang="ja-JP" sz="1200" dirty="0">
                        <a:latin typeface="+mn-lt"/>
                      </a:endParaRPr>
                    </a:p>
                  </a:txBody>
                  <a:tcPr anchor="ctr"/>
                </a:tc>
                <a:tc>
                  <a:txBody>
                    <a:bodyPr/>
                    <a:lstStyle/>
                    <a:p>
                      <a:r>
                        <a:rPr kumimoji="1" lang="en-US" altLang="ja-JP" sz="1200" dirty="0" err="1"/>
                        <a:t>Revenera</a:t>
                      </a:r>
                      <a:endParaRPr kumimoji="1" lang="ja-JP" altLang="en-US" sz="1200" dirty="0">
                        <a:latin typeface="+mn-lt"/>
                      </a:endParaRPr>
                    </a:p>
                  </a:txBody>
                  <a:tcPr anchor="ctr"/>
                </a:tc>
                <a:extLst>
                  <a:ext uri="{0D108BD9-81ED-4DB2-BD59-A6C34878D82A}">
                    <a16:rowId xmlns:a16="http://schemas.microsoft.com/office/drawing/2014/main" val="444808631"/>
                  </a:ext>
                </a:extLst>
              </a:tr>
              <a:tr h="285435">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SAP</a:t>
                      </a:r>
                      <a:endParaRPr kumimoji="1" lang="ja-JP" altLang="en-US" sz="1200" dirty="0">
                        <a:latin typeface="+mn-lt"/>
                      </a:endParaRPr>
                    </a:p>
                  </a:txBody>
                  <a:tcPr anchor="ctr"/>
                </a:tc>
                <a:extLst>
                  <a:ext uri="{0D108BD9-81ED-4DB2-BD59-A6C34878D82A}">
                    <a16:rowId xmlns:a16="http://schemas.microsoft.com/office/drawing/2014/main" val="2639739016"/>
                  </a:ext>
                </a:extLst>
              </a:tr>
              <a:tr h="285435">
                <a:tc>
                  <a:txBody>
                    <a:bodyPr/>
                    <a:lstStyle/>
                    <a:p>
                      <a:r>
                        <a:rPr kumimoji="1" lang="en-US" altLang="ja-JP" sz="1200" dirty="0"/>
                        <a:t>2022/04/06</a:t>
                      </a:r>
                      <a:endParaRPr kumimoji="1" lang="ja-JP" altLang="en-US" sz="1200" dirty="0">
                        <a:latin typeface="+mn-lt"/>
                      </a:endParaRPr>
                    </a:p>
                  </a:txBody>
                  <a:tcPr anchor="ctr"/>
                </a:tc>
                <a:tc>
                  <a:txBody>
                    <a:bodyPr/>
                    <a:lstStyle/>
                    <a:p>
                      <a:r>
                        <a:rPr kumimoji="1" lang="en-US" altLang="ja-JP" sz="1200" dirty="0"/>
                        <a:t>TOSHIBA</a:t>
                      </a:r>
                    </a:p>
                  </a:txBody>
                  <a:tcPr anchor="ctr"/>
                </a:tc>
                <a:extLst>
                  <a:ext uri="{0D108BD9-81ED-4DB2-BD59-A6C34878D82A}">
                    <a16:rowId xmlns:a16="http://schemas.microsoft.com/office/drawing/2014/main" val="2794214248"/>
                  </a:ext>
                </a:extLst>
              </a:tr>
              <a:tr h="285435">
                <a:tc>
                  <a:txBody>
                    <a:bodyPr/>
                    <a:lstStyle/>
                    <a:p>
                      <a:r>
                        <a:rPr kumimoji="1" lang="en-US" altLang="ja-JP" sz="1200" dirty="0">
                          <a:latin typeface="+mn-lt"/>
                        </a:rPr>
                        <a:t>2022/05/24</a:t>
                      </a:r>
                      <a:endParaRPr kumimoji="1" lang="ja-JP" altLang="en-US" sz="1200" dirty="0">
                        <a:latin typeface="+mn-lt"/>
                      </a:endParaRPr>
                    </a:p>
                  </a:txBody>
                  <a:tcPr anchor="ctr"/>
                </a:tc>
                <a:tc>
                  <a:txBody>
                    <a:bodyPr/>
                    <a:lstStyle/>
                    <a:p>
                      <a:r>
                        <a:rPr kumimoji="1" lang="en-US" altLang="ja-JP" sz="1200" dirty="0">
                          <a:latin typeface="+mn-lt"/>
                        </a:rPr>
                        <a:t>ZTE</a:t>
                      </a:r>
                      <a:endParaRPr kumimoji="1" lang="ja-JP" altLang="en-US" sz="1200" dirty="0">
                        <a:latin typeface="+mn-lt"/>
                      </a:endParaRPr>
                    </a:p>
                  </a:txBody>
                  <a:tcPr anchor="ctr"/>
                </a:tc>
                <a:extLst>
                  <a:ext uri="{0D108BD9-81ED-4DB2-BD59-A6C34878D82A}">
                    <a16:rowId xmlns:a16="http://schemas.microsoft.com/office/drawing/2014/main" val="2494498816"/>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2022/07/13</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Samsung SDS</a:t>
                      </a:r>
                    </a:p>
                  </a:txBody>
                  <a:tcPr anchor="ctr"/>
                </a:tc>
                <a:extLst>
                  <a:ext uri="{0D108BD9-81ED-4DB2-BD59-A6C34878D82A}">
                    <a16:rowId xmlns:a16="http://schemas.microsoft.com/office/drawing/2014/main" val="310194859"/>
                  </a:ext>
                </a:extLst>
              </a:tr>
              <a:tr h="285435">
                <a:tc>
                  <a:txBody>
                    <a:bodyPr/>
                    <a:lstStyle/>
                    <a:p>
                      <a:r>
                        <a:rPr kumimoji="1" lang="en-US" altLang="ja-JP" sz="1200" dirty="0">
                          <a:latin typeface="+mn-lt"/>
                        </a:rPr>
                        <a:t>2022/08/01</a:t>
                      </a:r>
                      <a:endParaRPr kumimoji="1" lang="ja-JP" altLang="en-US" sz="1200" dirty="0">
                        <a:latin typeface="+mn-lt"/>
                      </a:endParaRPr>
                    </a:p>
                  </a:txBody>
                  <a:tcPr anchor="ctr"/>
                </a:tc>
                <a:tc>
                  <a:txBody>
                    <a:bodyPr/>
                    <a:lstStyle/>
                    <a:p>
                      <a:r>
                        <a:rPr kumimoji="1" lang="en-US" altLang="ja-JP" sz="1200" dirty="0" err="1">
                          <a:latin typeface="+mn-lt"/>
                        </a:rPr>
                        <a:t>KKCompany</a:t>
                      </a:r>
                      <a:endParaRPr kumimoji="1" lang="ja-JP" altLang="en-US" sz="1200" dirty="0">
                        <a:latin typeface="+mn-lt"/>
                      </a:endParaRPr>
                    </a:p>
                  </a:txBody>
                  <a:tcPr anchor="ctr"/>
                </a:tc>
                <a:extLst>
                  <a:ext uri="{0D108BD9-81ED-4DB2-BD59-A6C34878D82A}">
                    <a16:rowId xmlns:a16="http://schemas.microsoft.com/office/drawing/2014/main" val="4112358513"/>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Hyundai Motor Company</a:t>
                      </a:r>
                      <a:endParaRPr kumimoji="1" lang="ja-JP" altLang="en-US" sz="1200" dirty="0">
                        <a:latin typeface="+mn-lt"/>
                      </a:endParaRPr>
                    </a:p>
                  </a:txBody>
                  <a:tcPr anchor="ctr"/>
                </a:tc>
                <a:extLst>
                  <a:ext uri="{0D108BD9-81ED-4DB2-BD59-A6C34878D82A}">
                    <a16:rowId xmlns:a16="http://schemas.microsoft.com/office/drawing/2014/main" val="1810950125"/>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Kia</a:t>
                      </a:r>
                      <a:endParaRPr kumimoji="1" lang="ja-JP" altLang="en-US" sz="1200" dirty="0">
                        <a:latin typeface="+mn-lt"/>
                      </a:endParaRPr>
                    </a:p>
                  </a:txBody>
                  <a:tcPr anchor="ctr"/>
                </a:tc>
                <a:extLst>
                  <a:ext uri="{0D108BD9-81ED-4DB2-BD59-A6C34878D82A}">
                    <a16:rowId xmlns:a16="http://schemas.microsoft.com/office/drawing/2014/main" val="1534101355"/>
                  </a:ext>
                </a:extLst>
              </a:tr>
            </a:tbl>
          </a:graphicData>
        </a:graphic>
      </p:graphicFrame>
      <p:sp>
        <p:nvSpPr>
          <p:cNvPr id="3" name="フッター プレースホルダー 2">
            <a:extLst>
              <a:ext uri="{FF2B5EF4-FFF2-40B4-BE49-F238E27FC236}">
                <a16:creationId xmlns:a16="http://schemas.microsoft.com/office/drawing/2014/main" id="{AA34A4C6-0337-4E9A-8146-640464B31531}"/>
              </a:ext>
            </a:extLst>
          </p:cNvPr>
          <p:cNvSpPr>
            <a:spLocks noGrp="1"/>
          </p:cNvSpPr>
          <p:nvPr>
            <p:ph type="ftr" sz="quarter" idx="3"/>
          </p:nvPr>
        </p:nvSpPr>
        <p:spPr/>
        <p:txBody>
          <a:bodyPr/>
          <a:lstStyle/>
          <a:p>
            <a:pPr algn="l"/>
            <a:r>
              <a:rPr lang="en-US" altLang="ja-JP"/>
              <a:t>OpenChain Japan Work Group</a:t>
            </a:r>
            <a:endParaRPr lang="ja-JP" altLang="en-US" dirty="0"/>
          </a:p>
        </p:txBody>
      </p:sp>
      <p:graphicFrame>
        <p:nvGraphicFramePr>
          <p:cNvPr id="8" name="表 7">
            <a:extLst>
              <a:ext uri="{FF2B5EF4-FFF2-40B4-BE49-F238E27FC236}">
                <a16:creationId xmlns:a16="http://schemas.microsoft.com/office/drawing/2014/main" id="{97FB9696-743B-50DC-1A0F-BAA0EE0F3EA0}"/>
              </a:ext>
            </a:extLst>
          </p:cNvPr>
          <p:cNvGraphicFramePr>
            <a:graphicFrameLocks noGrp="1"/>
          </p:cNvGraphicFramePr>
          <p:nvPr>
            <p:extLst>
              <p:ext uri="{D42A27DB-BD31-4B8C-83A1-F6EECF244321}">
                <p14:modId xmlns:p14="http://schemas.microsoft.com/office/powerpoint/2010/main" val="1820086002"/>
              </p:ext>
            </p:extLst>
          </p:nvPr>
        </p:nvGraphicFramePr>
        <p:xfrm>
          <a:off x="8589185" y="2589843"/>
          <a:ext cx="3235978" cy="1427175"/>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2266154">
                  <a:extLst>
                    <a:ext uri="{9D8B030D-6E8A-4147-A177-3AD203B41FA5}">
                      <a16:colId xmlns:a16="http://schemas.microsoft.com/office/drawing/2014/main" val="2128274504"/>
                    </a:ext>
                  </a:extLst>
                </a:gridCol>
              </a:tblGrid>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Mobis</a:t>
                      </a:r>
                      <a:endParaRPr kumimoji="1" lang="ja-JP" altLang="en-US" sz="1200" dirty="0">
                        <a:latin typeface="+mn-lt"/>
                      </a:endParaRPr>
                    </a:p>
                  </a:txBody>
                  <a:tcPr anchor="ctr"/>
                </a:tc>
                <a:extLst>
                  <a:ext uri="{0D108BD9-81ED-4DB2-BD59-A6C34878D82A}">
                    <a16:rowId xmlns:a16="http://schemas.microsoft.com/office/drawing/2014/main" val="2772774006"/>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Autoever</a:t>
                      </a:r>
                      <a:r>
                        <a:rPr kumimoji="1" lang="en-US" altLang="ja-JP" sz="1200" dirty="0">
                          <a:latin typeface="+mn-lt"/>
                        </a:rPr>
                        <a:t> </a:t>
                      </a:r>
                      <a:endParaRPr kumimoji="1" lang="ja-JP" altLang="en-US" sz="1200" dirty="0">
                        <a:latin typeface="+mn-lt"/>
                      </a:endParaRPr>
                    </a:p>
                  </a:txBody>
                  <a:tcPr anchor="ctr"/>
                </a:tc>
                <a:extLst>
                  <a:ext uri="{0D108BD9-81ED-4DB2-BD59-A6C34878D82A}">
                    <a16:rowId xmlns:a16="http://schemas.microsoft.com/office/drawing/2014/main" val="1644957293"/>
                  </a:ext>
                </a:extLst>
              </a:tr>
              <a:tr h="285435">
                <a:tc>
                  <a:txBody>
                    <a:bodyPr/>
                    <a:lstStyle/>
                    <a:p>
                      <a:r>
                        <a:rPr kumimoji="1" lang="en-US" altLang="ja-JP" sz="1200" dirty="0">
                          <a:latin typeface="+mn-lt"/>
                        </a:rPr>
                        <a:t>2022/11/04</a:t>
                      </a:r>
                      <a:endParaRPr kumimoji="1" lang="ja-JP" altLang="en-US" sz="1200" dirty="0">
                        <a:latin typeface="+mn-lt"/>
                      </a:endParaRPr>
                    </a:p>
                  </a:txBody>
                  <a:tcPr anchor="ctr"/>
                </a:tc>
                <a:tc>
                  <a:txBody>
                    <a:bodyPr/>
                    <a:lstStyle/>
                    <a:p>
                      <a:r>
                        <a:rPr kumimoji="1" lang="en-US" altLang="ja-JP" sz="1200" dirty="0">
                          <a:latin typeface="+mn-lt"/>
                        </a:rPr>
                        <a:t>NAVER</a:t>
                      </a:r>
                    </a:p>
                  </a:txBody>
                  <a:tcPr anchor="ctr"/>
                </a:tc>
                <a:extLst>
                  <a:ext uri="{0D108BD9-81ED-4DB2-BD59-A6C34878D82A}">
                    <a16:rowId xmlns:a16="http://schemas.microsoft.com/office/drawing/2014/main" val="176351164"/>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2022/11/11</a:t>
                      </a:r>
                      <a:endParaRPr kumimoji="1" lang="ja-JP" altLang="en-US" sz="1200" dirty="0">
                        <a:latin typeface="+mn-lt"/>
                      </a:endParaRPr>
                    </a:p>
                  </a:txBody>
                  <a:tcPr anchor="ctr"/>
                </a:tc>
                <a:tc>
                  <a:txBody>
                    <a:bodyPr/>
                    <a:lstStyle/>
                    <a:p>
                      <a:r>
                        <a:rPr kumimoji="1" lang="en-US" altLang="ja-JP" sz="1200" dirty="0">
                          <a:latin typeface="+mn-lt"/>
                        </a:rPr>
                        <a:t>Fujitsu</a:t>
                      </a:r>
                    </a:p>
                  </a:txBody>
                  <a:tcPr anchor="ctr"/>
                </a:tc>
                <a:extLst>
                  <a:ext uri="{0D108BD9-81ED-4DB2-BD59-A6C34878D82A}">
                    <a16:rowId xmlns:a16="http://schemas.microsoft.com/office/drawing/2014/main" val="3502976587"/>
                  </a:ext>
                </a:extLst>
              </a:tr>
              <a:tr h="285435">
                <a:tc>
                  <a:txBody>
                    <a:bodyPr/>
                    <a:lstStyle/>
                    <a:p>
                      <a:r>
                        <a:rPr kumimoji="1" lang="en-US" altLang="ja-JP" sz="1200" dirty="0">
                          <a:latin typeface="+mn-lt"/>
                        </a:rPr>
                        <a:t>2022/12/06</a:t>
                      </a:r>
                      <a:endParaRPr kumimoji="1" lang="ja-JP" altLang="en-US" sz="1200" dirty="0">
                        <a:latin typeface="+mn-lt"/>
                      </a:endParaRPr>
                    </a:p>
                  </a:txBody>
                  <a:tcPr anchor="ctr"/>
                </a:tc>
                <a:tc>
                  <a:txBody>
                    <a:bodyPr/>
                    <a:lstStyle/>
                    <a:p>
                      <a:r>
                        <a:rPr kumimoji="1" lang="en-US" altLang="ja-JP" sz="1200" dirty="0">
                          <a:latin typeface="+mn-lt"/>
                        </a:rPr>
                        <a:t>Google</a:t>
                      </a:r>
                      <a:endParaRPr kumimoji="1" lang="ja-JP" altLang="en-US" sz="1200" dirty="0">
                        <a:latin typeface="+mn-lt"/>
                      </a:endParaRPr>
                    </a:p>
                  </a:txBody>
                  <a:tcPr anchor="ctr"/>
                </a:tc>
                <a:extLst>
                  <a:ext uri="{0D108BD9-81ED-4DB2-BD59-A6C34878D82A}">
                    <a16:rowId xmlns:a16="http://schemas.microsoft.com/office/drawing/2014/main" val="1630748909"/>
                  </a:ext>
                </a:extLst>
              </a:tr>
            </a:tbl>
          </a:graphicData>
        </a:graphic>
      </p:graphicFrame>
      <p:sp>
        <p:nvSpPr>
          <p:cNvPr id="11" name="スライド番号プレースホルダー 10">
            <a:extLst>
              <a:ext uri="{FF2B5EF4-FFF2-40B4-BE49-F238E27FC236}">
                <a16:creationId xmlns:a16="http://schemas.microsoft.com/office/drawing/2014/main" id="{2A256AB3-3593-DAD7-C947-E0C30AFF5448}"/>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spTree>
    <p:extLst>
      <p:ext uri="{BB962C8B-B14F-4D97-AF65-F5344CB8AC3E}">
        <p14:creationId xmlns:p14="http://schemas.microsoft.com/office/powerpoint/2010/main" val="422902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2"/>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910588758"/>
              </p:ext>
            </p:extLst>
          </p:nvPr>
        </p:nvGraphicFramePr>
        <p:xfrm>
          <a:off x="1190949" y="2647801"/>
          <a:ext cx="3208433" cy="164592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7052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7052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7052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7052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7052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7052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485590647"/>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582384577"/>
              </p:ext>
            </p:extLst>
          </p:nvPr>
        </p:nvGraphicFramePr>
        <p:xfrm>
          <a:off x="5131863" y="2639333"/>
          <a:ext cx="3208433" cy="3231327"/>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93757">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93757">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93757">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93757">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93757">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93757">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93757">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2627163089"/>
              </p:ext>
            </p:extLst>
          </p:nvPr>
        </p:nvGraphicFramePr>
        <p:xfrm>
          <a:off x="8516413" y="2647984"/>
          <a:ext cx="3208433" cy="1468785"/>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p>
                  </a:txBody>
                  <a:tcPr anchor="ctr"/>
                </a:tc>
                <a:extLst>
                  <a:ext uri="{0D108BD9-81ED-4DB2-BD59-A6C34878D82A}">
                    <a16:rowId xmlns:a16="http://schemas.microsoft.com/office/drawing/2014/main" val="2466994459"/>
                  </a:ext>
                </a:extLst>
              </a:tr>
              <a:tr h="293757">
                <a:tc>
                  <a:txBody>
                    <a:bodyPr/>
                    <a:lstStyle/>
                    <a:p>
                      <a:r>
                        <a:rPr kumimoji="1" lang="en-US" altLang="ja-JP" sz="1200" dirty="0">
                          <a:latin typeface="+mn-lt"/>
                        </a:rPr>
                        <a:t>2022/05/30</a:t>
                      </a:r>
                    </a:p>
                  </a:txBody>
                  <a:tcPr anchor="ctr"/>
                </a:tc>
                <a:tc>
                  <a:txBody>
                    <a:bodyPr/>
                    <a:lstStyle/>
                    <a:p>
                      <a:r>
                        <a:rPr kumimoji="1" lang="en-US" altLang="ja-JP" sz="1200" dirty="0">
                          <a:latin typeface="+mn-lt"/>
                        </a:rPr>
                        <a:t>SECTREND</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a:latin typeface="+mn-lt"/>
                        </a:rPr>
                        <a:t>2022/10/14</a:t>
                      </a:r>
                      <a:endParaRPr kumimoji="1" lang="ja-JP" altLang="en-US" sz="1200" dirty="0">
                        <a:latin typeface="+mn-lt"/>
                      </a:endParaRPr>
                    </a:p>
                  </a:txBody>
                  <a:tcPr anchor="ctr"/>
                </a:tc>
                <a:tc>
                  <a:txBody>
                    <a:bodyPr/>
                    <a:lstStyle/>
                    <a:p>
                      <a:r>
                        <a:rPr kumimoji="1" lang="en-US" altLang="ja-JP" sz="1200" dirty="0" err="1">
                          <a:latin typeface="+mn-lt"/>
                        </a:rPr>
                        <a:t>Witzel</a:t>
                      </a:r>
                      <a:r>
                        <a:rPr kumimoji="1" lang="en-US" altLang="ja-JP" sz="1200" dirty="0">
                          <a:latin typeface="+mn-lt"/>
                        </a:rPr>
                        <a:t> </a:t>
                      </a:r>
                      <a:r>
                        <a:rPr kumimoji="1" lang="en-US" altLang="ja-JP" sz="1200" dirty="0" err="1">
                          <a:latin typeface="+mn-lt"/>
                        </a:rPr>
                        <a:t>Erb</a:t>
                      </a:r>
                      <a:r>
                        <a:rPr kumimoji="1" lang="en-US" altLang="ja-JP" sz="1200" dirty="0">
                          <a:latin typeface="+mn-lt"/>
                        </a:rPr>
                        <a:t> </a:t>
                      </a:r>
                      <a:r>
                        <a:rPr kumimoji="1" lang="en-US" altLang="ja-JP" sz="1200" dirty="0" err="1">
                          <a:latin typeface="+mn-lt"/>
                        </a:rPr>
                        <a:t>Backu</a:t>
                      </a:r>
                      <a:r>
                        <a:rPr kumimoji="1" lang="en-US" altLang="ja-JP" sz="1200" dirty="0">
                          <a:latin typeface="+mn-lt"/>
                        </a:rPr>
                        <a:t> &amp; Partner</a:t>
                      </a:r>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
        <p:nvSpPr>
          <p:cNvPr id="3" name="フッター プレースホルダー 2">
            <a:extLst>
              <a:ext uri="{FF2B5EF4-FFF2-40B4-BE49-F238E27FC236}">
                <a16:creationId xmlns:a16="http://schemas.microsoft.com/office/drawing/2014/main" id="{D6DDC536-89EB-4F30-A2F5-C2F1C4D47938}"/>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B543AA15-8AA7-505A-8917-B56D914E9C9A}"/>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Tree>
    <p:extLst>
      <p:ext uri="{BB962C8B-B14F-4D97-AF65-F5344CB8AC3E}">
        <p14:creationId xmlns:p14="http://schemas.microsoft.com/office/powerpoint/2010/main" val="3061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7234886" y="5730090"/>
            <a:ext cx="4840769" cy="40147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3"/>
              </a:rPr>
              <a:t>https://www.openchainproject.org/community-of-conformance</a:t>
            </a:r>
            <a:endParaRPr lang="en-US" altLang="ja-JP" sz="1400" dirty="0">
              <a:latin typeface="+mn-lt"/>
              <a:cs typeface="Segoe UI Light" panose="020B0502040204020203" pitchFamily="34" charset="0"/>
            </a:endParaRPr>
          </a:p>
          <a:p>
            <a:endParaRPr lang="en-US" altLang="ja-JP" sz="1400" dirty="0">
              <a:latin typeface="+mn-lt"/>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50B7EE09-60E5-49DA-AA3F-5E1471F458E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15" name="図 14">
            <a:extLst>
              <a:ext uri="{FF2B5EF4-FFF2-40B4-BE49-F238E27FC236}">
                <a16:creationId xmlns:a16="http://schemas.microsoft.com/office/drawing/2014/main" id="{301C2CF8-2EE3-FFA5-D27C-14D5136F00F2}"/>
              </a:ext>
            </a:extLst>
          </p:cNvPr>
          <p:cNvPicPr>
            <a:picLocks noChangeAspect="1"/>
          </p:cNvPicPr>
          <p:nvPr/>
        </p:nvPicPr>
        <p:blipFill>
          <a:blip r:embed="rId4"/>
          <a:stretch>
            <a:fillRect/>
          </a:stretch>
        </p:blipFill>
        <p:spPr>
          <a:xfrm>
            <a:off x="378779" y="1931746"/>
            <a:ext cx="5572903" cy="3534268"/>
          </a:xfrm>
          <a:prstGeom prst="rect">
            <a:avLst/>
          </a:prstGeom>
        </p:spPr>
      </p:pic>
      <p:pic>
        <p:nvPicPr>
          <p:cNvPr id="17" name="図 16">
            <a:extLst>
              <a:ext uri="{FF2B5EF4-FFF2-40B4-BE49-F238E27FC236}">
                <a16:creationId xmlns:a16="http://schemas.microsoft.com/office/drawing/2014/main" id="{E1822782-C786-9FE1-F6CD-442794C25C88}"/>
              </a:ext>
            </a:extLst>
          </p:cNvPr>
          <p:cNvPicPr>
            <a:picLocks noChangeAspect="1"/>
          </p:cNvPicPr>
          <p:nvPr/>
        </p:nvPicPr>
        <p:blipFill>
          <a:blip r:embed="rId5"/>
          <a:stretch>
            <a:fillRect/>
          </a:stretch>
        </p:blipFill>
        <p:spPr>
          <a:xfrm>
            <a:off x="6240320" y="2446168"/>
            <a:ext cx="5487166" cy="3019846"/>
          </a:xfrm>
          <a:prstGeom prst="rect">
            <a:avLst/>
          </a:prstGeom>
        </p:spPr>
      </p:pic>
      <p:sp>
        <p:nvSpPr>
          <p:cNvPr id="7" name="スライド番号プレースホルダー 6">
            <a:extLst>
              <a:ext uri="{FF2B5EF4-FFF2-40B4-BE49-F238E27FC236}">
                <a16:creationId xmlns:a16="http://schemas.microsoft.com/office/drawing/2014/main" id="{331E6459-DDE2-FDB3-0011-54A11CC0AE21}"/>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spTree>
    <p:extLst>
      <p:ext uri="{BB962C8B-B14F-4D97-AF65-F5344CB8AC3E}">
        <p14:creationId xmlns:p14="http://schemas.microsoft.com/office/powerpoint/2010/main" val="760132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619571" y="1322031"/>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1" name="図 10">
            <a:extLst>
              <a:ext uri="{FF2B5EF4-FFF2-40B4-BE49-F238E27FC236}">
                <a16:creationId xmlns:a16="http://schemas.microsoft.com/office/drawing/2014/main" id="{62531913-22CC-4E1E-ADEB-A4A31D5A4067}"/>
              </a:ext>
            </a:extLst>
          </p:cNvPr>
          <p:cNvPicPr>
            <a:picLocks noChangeAspect="1"/>
          </p:cNvPicPr>
          <p:nvPr/>
        </p:nvPicPr>
        <p:blipFill>
          <a:blip r:embed="rId3"/>
          <a:stretch>
            <a:fillRect/>
          </a:stretch>
        </p:blipFill>
        <p:spPr>
          <a:xfrm>
            <a:off x="15433" y="1725787"/>
            <a:ext cx="1467690" cy="1266535"/>
          </a:xfrm>
          <a:prstGeom prst="rect">
            <a:avLst/>
          </a:prstGeom>
        </p:spPr>
      </p:pic>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4"/>
          <a:stretch>
            <a:fillRect/>
          </a:stretch>
        </p:blipFill>
        <p:spPr>
          <a:xfrm>
            <a:off x="464589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429724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5"/>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6"/>
              </a:rPr>
              <a:t>https</a:t>
            </a:r>
            <a:r>
              <a:rPr lang="en-US" altLang="ja-JP" sz="1600" b="0" i="0" u="none" strike="noStrike" dirty="0">
                <a:solidFill>
                  <a:srgbClr val="00AEBC"/>
                </a:solidFill>
                <a:effectLst/>
                <a:hlinkClick r:id="rId6"/>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7"/>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1"/>
              </a:rPr>
              <a:t>https://lists.openchainproject.org/g/partners</a:t>
            </a:r>
            <a:endParaRPr lang="en-US" altLang="ja-JP" sz="1600" b="0" i="0" dirty="0">
              <a:solidFill>
                <a:srgbClr val="252525"/>
              </a:solidFill>
              <a:effectLst/>
            </a:endParaRPr>
          </a:p>
        </p:txBody>
      </p:sp>
      <p:sp>
        <p:nvSpPr>
          <p:cNvPr id="3" name="フッター プレースホルダー 2">
            <a:extLst>
              <a:ext uri="{FF2B5EF4-FFF2-40B4-BE49-F238E27FC236}">
                <a16:creationId xmlns:a16="http://schemas.microsoft.com/office/drawing/2014/main" id="{188C4C18-4A46-4673-8B70-8A00E6351F4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テキスト ボックス 4">
            <a:extLst>
              <a:ext uri="{FF2B5EF4-FFF2-40B4-BE49-F238E27FC236}">
                <a16:creationId xmlns:a16="http://schemas.microsoft.com/office/drawing/2014/main" id="{D9492ED7-F452-C54D-903C-66842EC91AC2}"/>
              </a:ext>
            </a:extLst>
          </p:cNvPr>
          <p:cNvSpPr txBox="1"/>
          <p:nvPr/>
        </p:nvSpPr>
        <p:spPr>
          <a:xfrm>
            <a:off x="1410105" y="2280704"/>
            <a:ext cx="1222154" cy="584775"/>
          </a:xfrm>
          <a:prstGeom prst="rect">
            <a:avLst/>
          </a:prstGeom>
          <a:solidFill>
            <a:srgbClr val="FFFF00"/>
          </a:solidFill>
          <a:ln w="28575">
            <a:solidFill>
              <a:srgbClr val="FF0000"/>
            </a:solidFill>
          </a:ln>
        </p:spPr>
        <p:txBody>
          <a:bodyPr wrap="square" rtlCol="0">
            <a:spAutoFit/>
          </a:bodyPr>
          <a:lstStyle/>
          <a:p>
            <a:pPr algn="ctr"/>
            <a:r>
              <a:rPr kumimoji="1" lang="ja-JP" altLang="en-US" sz="1600" dirty="0"/>
              <a:t>交代</a:t>
            </a:r>
            <a:endParaRPr kumimoji="1" lang="en-US" altLang="ja-JP" sz="1600" dirty="0"/>
          </a:p>
          <a:p>
            <a:pPr algn="ctr"/>
            <a:r>
              <a:rPr lang="en-US" altLang="ja-JP" sz="1600" dirty="0"/>
              <a:t>2022/12/12</a:t>
            </a:r>
            <a:endParaRPr kumimoji="1" lang="ja-JP" altLang="en-US" sz="1600" dirty="0"/>
          </a:p>
        </p:txBody>
      </p:sp>
      <p:pic>
        <p:nvPicPr>
          <p:cNvPr id="8" name="図 7">
            <a:extLst>
              <a:ext uri="{FF2B5EF4-FFF2-40B4-BE49-F238E27FC236}">
                <a16:creationId xmlns:a16="http://schemas.microsoft.com/office/drawing/2014/main" id="{9E56FEE6-9F69-F4D9-B778-12079920152F}"/>
              </a:ext>
            </a:extLst>
          </p:cNvPr>
          <p:cNvPicPr>
            <a:picLocks noChangeAspect="1"/>
          </p:cNvPicPr>
          <p:nvPr/>
        </p:nvPicPr>
        <p:blipFill>
          <a:blip r:embed="rId12"/>
          <a:stretch>
            <a:fillRect/>
          </a:stretch>
        </p:blipFill>
        <p:spPr>
          <a:xfrm>
            <a:off x="2751073" y="1776080"/>
            <a:ext cx="1221459" cy="1172242"/>
          </a:xfrm>
          <a:prstGeom prst="rect">
            <a:avLst/>
          </a:prstGeom>
        </p:spPr>
      </p:pic>
      <p:sp>
        <p:nvSpPr>
          <p:cNvPr id="12" name="正方形/長方形 11">
            <a:extLst>
              <a:ext uri="{FF2B5EF4-FFF2-40B4-BE49-F238E27FC236}">
                <a16:creationId xmlns:a16="http://schemas.microsoft.com/office/drawing/2014/main" id="{0B7F62F4-7807-80B0-2526-097BBD76EA8D}"/>
              </a:ext>
            </a:extLst>
          </p:cNvPr>
          <p:cNvSpPr/>
          <p:nvPr/>
        </p:nvSpPr>
        <p:spPr>
          <a:xfrm>
            <a:off x="15433" y="2922874"/>
            <a:ext cx="1467691" cy="362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David Marr</a:t>
            </a:r>
          </a:p>
        </p:txBody>
      </p:sp>
      <p:sp>
        <p:nvSpPr>
          <p:cNvPr id="19" name="正方形/長方形 18">
            <a:extLst>
              <a:ext uri="{FF2B5EF4-FFF2-40B4-BE49-F238E27FC236}">
                <a16:creationId xmlns:a16="http://schemas.microsoft.com/office/drawing/2014/main" id="{89EB14C5-B92B-E70D-A5C2-632FC57AB372}"/>
              </a:ext>
            </a:extLst>
          </p:cNvPr>
          <p:cNvSpPr/>
          <p:nvPr/>
        </p:nvSpPr>
        <p:spPr>
          <a:xfrm>
            <a:off x="2118831" y="2990338"/>
            <a:ext cx="2359499" cy="57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Jimmy </a:t>
            </a:r>
            <a:r>
              <a:rPr lang="en-US" altLang="ja-JP" sz="1600" dirty="0" err="1">
                <a:solidFill>
                  <a:srgbClr val="484848"/>
                </a:solidFill>
                <a:latin typeface="Segoe UI" panose="020B0502040204020203" pitchFamily="34" charset="0"/>
                <a:ea typeface="Meiryo UI" panose="020B0604030504040204" pitchFamily="50" charset="-128"/>
                <a:cs typeface="Segoe UI" panose="020B0502040204020203" pitchFamily="34" charset="0"/>
              </a:rPr>
              <a:t>Ahlberg</a:t>
            </a:r>
            <a:endPar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cxnSp>
        <p:nvCxnSpPr>
          <p:cNvPr id="21" name="直線矢印コネクタ 20">
            <a:extLst>
              <a:ext uri="{FF2B5EF4-FFF2-40B4-BE49-F238E27FC236}">
                <a16:creationId xmlns:a16="http://schemas.microsoft.com/office/drawing/2014/main" id="{DFEA71AA-68BD-FB87-9913-582291CFFFAC}"/>
              </a:ext>
            </a:extLst>
          </p:cNvPr>
          <p:cNvCxnSpPr/>
          <p:nvPr/>
        </p:nvCxnSpPr>
        <p:spPr bwMode="auto">
          <a:xfrm>
            <a:off x="1331339" y="2121877"/>
            <a:ext cx="1419734" cy="0"/>
          </a:xfrm>
          <a:prstGeom prst="straightConnector1">
            <a:avLst/>
          </a:prstGeom>
          <a:gradFill rotWithShape="0">
            <a:gsLst>
              <a:gs pos="0">
                <a:srgbClr val="FFFFFF"/>
              </a:gs>
              <a:gs pos="100000">
                <a:srgbClr val="CACAC7"/>
              </a:gs>
            </a:gsLst>
            <a:lin ang="5400000" scaled="1"/>
          </a:gradFill>
          <a:ln w="3810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20" name="図 19">
            <a:extLst>
              <a:ext uri="{FF2B5EF4-FFF2-40B4-BE49-F238E27FC236}">
                <a16:creationId xmlns:a16="http://schemas.microsoft.com/office/drawing/2014/main" id="{52F4BDDE-E8B3-B4E1-1F67-60CA602916B4}"/>
              </a:ext>
            </a:extLst>
          </p:cNvPr>
          <p:cNvPicPr>
            <a:picLocks noChangeAspect="1"/>
          </p:cNvPicPr>
          <p:nvPr/>
        </p:nvPicPr>
        <p:blipFill>
          <a:blip r:embed="rId13"/>
          <a:stretch>
            <a:fillRect/>
          </a:stretch>
        </p:blipFill>
        <p:spPr>
          <a:xfrm>
            <a:off x="601159" y="4074724"/>
            <a:ext cx="5618579" cy="2292124"/>
          </a:xfrm>
          <a:prstGeom prst="rect">
            <a:avLst/>
          </a:prstGeom>
        </p:spPr>
      </p:pic>
      <p:sp>
        <p:nvSpPr>
          <p:cNvPr id="13" name="スライド番号プレースホルダー 12">
            <a:extLst>
              <a:ext uri="{FF2B5EF4-FFF2-40B4-BE49-F238E27FC236}">
                <a16:creationId xmlns:a16="http://schemas.microsoft.com/office/drawing/2014/main" id="{3EACD771-9745-096A-D898-1D80A2602083}"/>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spTree>
    <p:extLst>
      <p:ext uri="{BB962C8B-B14F-4D97-AF65-F5344CB8AC3E}">
        <p14:creationId xmlns:p14="http://schemas.microsoft.com/office/powerpoint/2010/main" val="3495216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24</a:t>
            </a:r>
            <a:r>
              <a:rPr lang="ja-JP" altLang="en-US" sz="2400" b="1" dirty="0">
                <a:latin typeface="+mn-lt"/>
                <a:ea typeface="+mn-ea"/>
              </a:rPr>
              <a:t>社</a:t>
            </a:r>
            <a:endParaRPr lang="en-US" altLang="ja-JP" sz="2400" b="1" dirty="0">
              <a:latin typeface="+mn-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4112538"/>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
        <p:nvSpPr>
          <p:cNvPr id="3" name="フッター プレースホルダー 2">
            <a:extLst>
              <a:ext uri="{FF2B5EF4-FFF2-40B4-BE49-F238E27FC236}">
                <a16:creationId xmlns:a16="http://schemas.microsoft.com/office/drawing/2014/main" id="{96228BC1-FB30-417C-B2A2-C09DA444DBB3}"/>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正方形/長方形 4">
            <a:extLst>
              <a:ext uri="{FF2B5EF4-FFF2-40B4-BE49-F238E27FC236}">
                <a16:creationId xmlns:a16="http://schemas.microsoft.com/office/drawing/2014/main" id="{923E5C5C-29BA-389F-576B-7331BC7C5944}"/>
              </a:ext>
            </a:extLst>
          </p:cNvPr>
          <p:cNvSpPr/>
          <p:nvPr/>
        </p:nvSpPr>
        <p:spPr>
          <a:xfrm>
            <a:off x="7149455" y="1316202"/>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7" name="図 6">
            <a:extLst>
              <a:ext uri="{FF2B5EF4-FFF2-40B4-BE49-F238E27FC236}">
                <a16:creationId xmlns:a16="http://schemas.microsoft.com/office/drawing/2014/main" id="{A47199C0-76DB-8E64-4084-4B950B3B193D}"/>
              </a:ext>
            </a:extLst>
          </p:cNvPr>
          <p:cNvPicPr>
            <a:picLocks noChangeAspect="1"/>
          </p:cNvPicPr>
          <p:nvPr/>
        </p:nvPicPr>
        <p:blipFill>
          <a:blip r:embed="rId3"/>
          <a:stretch>
            <a:fillRect/>
          </a:stretch>
        </p:blipFill>
        <p:spPr>
          <a:xfrm>
            <a:off x="6490231" y="1656569"/>
            <a:ext cx="5618579" cy="2292124"/>
          </a:xfrm>
          <a:prstGeom prst="rect">
            <a:avLst/>
          </a:prstGeom>
        </p:spPr>
      </p:pic>
      <p:sp>
        <p:nvSpPr>
          <p:cNvPr id="10" name="スライド番号プレースホルダー 9">
            <a:extLst>
              <a:ext uri="{FF2B5EF4-FFF2-40B4-BE49-F238E27FC236}">
                <a16:creationId xmlns:a16="http://schemas.microsoft.com/office/drawing/2014/main" id="{D220353C-FAA3-B6AA-CD13-5D94B379B1F0}"/>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spTree>
    <p:extLst>
      <p:ext uri="{BB962C8B-B14F-4D97-AF65-F5344CB8AC3E}">
        <p14:creationId xmlns:p14="http://schemas.microsoft.com/office/powerpoint/2010/main" val="1208885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484388" y="1334401"/>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3"/>
              </a:rPr>
              <a:t>https://www.openchainproject.org/partners</a:t>
            </a:r>
            <a:endParaRPr lang="en-US" altLang="ja-JP" sz="1400" dirty="0">
              <a:cs typeface="Segoe UI Light" panose="020B0502040204020203" pitchFamily="34" charset="0"/>
            </a:endParaRPr>
          </a:p>
        </p:txBody>
      </p:sp>
      <p:sp>
        <p:nvSpPr>
          <p:cNvPr id="15" name="テキスト ボックス 14">
            <a:extLst>
              <a:ext uri="{FF2B5EF4-FFF2-40B4-BE49-F238E27FC236}">
                <a16:creationId xmlns:a16="http://schemas.microsoft.com/office/drawing/2014/main" id="{0E3DD1E4-19E0-4DFD-94B8-41C592B218C2}"/>
              </a:ext>
            </a:extLst>
          </p:cNvPr>
          <p:cNvSpPr txBox="1"/>
          <p:nvPr/>
        </p:nvSpPr>
        <p:spPr>
          <a:xfrm>
            <a:off x="1293977" y="3586919"/>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4859050" y="3565617"/>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8445816"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Vendors</a:t>
            </a:r>
          </a:p>
        </p:txBody>
      </p:sp>
      <p:sp>
        <p:nvSpPr>
          <p:cNvPr id="5" name="フッター プレースホルダー 4">
            <a:extLst>
              <a:ext uri="{FF2B5EF4-FFF2-40B4-BE49-F238E27FC236}">
                <a16:creationId xmlns:a16="http://schemas.microsoft.com/office/drawing/2014/main" id="{E1802E0B-6F10-40E9-B9E1-256B71CF9CA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63E9FC03-F636-0EB8-1A02-4CB51F2F4329}"/>
              </a:ext>
            </a:extLst>
          </p:cNvPr>
          <p:cNvPicPr>
            <a:picLocks noChangeAspect="1"/>
          </p:cNvPicPr>
          <p:nvPr/>
        </p:nvPicPr>
        <p:blipFill>
          <a:blip r:embed="rId4"/>
          <a:stretch>
            <a:fillRect/>
          </a:stretch>
        </p:blipFill>
        <p:spPr>
          <a:xfrm>
            <a:off x="1331339" y="1763490"/>
            <a:ext cx="4353273" cy="1778811"/>
          </a:xfrm>
          <a:prstGeom prst="rect">
            <a:avLst/>
          </a:prstGeom>
        </p:spPr>
      </p:pic>
      <p:pic>
        <p:nvPicPr>
          <p:cNvPr id="12" name="図 11">
            <a:extLst>
              <a:ext uri="{FF2B5EF4-FFF2-40B4-BE49-F238E27FC236}">
                <a16:creationId xmlns:a16="http://schemas.microsoft.com/office/drawing/2014/main" id="{68F344C4-DB07-857D-1CC6-F5D33CA7EA20}"/>
              </a:ext>
            </a:extLst>
          </p:cNvPr>
          <p:cNvPicPr>
            <a:picLocks noChangeAspect="1"/>
          </p:cNvPicPr>
          <p:nvPr/>
        </p:nvPicPr>
        <p:blipFill>
          <a:blip r:embed="rId5"/>
          <a:stretch>
            <a:fillRect/>
          </a:stretch>
        </p:blipFill>
        <p:spPr>
          <a:xfrm>
            <a:off x="6603465" y="1785661"/>
            <a:ext cx="3087135" cy="1867219"/>
          </a:xfrm>
          <a:prstGeom prst="rect">
            <a:avLst/>
          </a:prstGeom>
        </p:spPr>
      </p:pic>
      <p:pic>
        <p:nvPicPr>
          <p:cNvPr id="20" name="図 19">
            <a:extLst>
              <a:ext uri="{FF2B5EF4-FFF2-40B4-BE49-F238E27FC236}">
                <a16:creationId xmlns:a16="http://schemas.microsoft.com/office/drawing/2014/main" id="{9E1277A3-2515-3EDC-05F6-EC5628FD5205}"/>
              </a:ext>
            </a:extLst>
          </p:cNvPr>
          <p:cNvPicPr>
            <a:picLocks noChangeAspect="1"/>
          </p:cNvPicPr>
          <p:nvPr/>
        </p:nvPicPr>
        <p:blipFill>
          <a:blip r:embed="rId6"/>
          <a:stretch>
            <a:fillRect/>
          </a:stretch>
        </p:blipFill>
        <p:spPr>
          <a:xfrm>
            <a:off x="934859" y="3896951"/>
            <a:ext cx="3094798" cy="2421689"/>
          </a:xfrm>
          <a:prstGeom prst="rect">
            <a:avLst/>
          </a:prstGeom>
        </p:spPr>
      </p:pic>
      <p:pic>
        <p:nvPicPr>
          <p:cNvPr id="23" name="図 22">
            <a:extLst>
              <a:ext uri="{FF2B5EF4-FFF2-40B4-BE49-F238E27FC236}">
                <a16:creationId xmlns:a16="http://schemas.microsoft.com/office/drawing/2014/main" id="{87985215-EC59-DF78-BFA0-46754DE684E3}"/>
              </a:ext>
            </a:extLst>
          </p:cNvPr>
          <p:cNvPicPr>
            <a:picLocks noChangeAspect="1"/>
          </p:cNvPicPr>
          <p:nvPr/>
        </p:nvPicPr>
        <p:blipFill>
          <a:blip r:embed="rId7"/>
          <a:stretch>
            <a:fillRect/>
          </a:stretch>
        </p:blipFill>
        <p:spPr>
          <a:xfrm>
            <a:off x="4617796" y="3956251"/>
            <a:ext cx="2952137" cy="2678227"/>
          </a:xfrm>
          <a:prstGeom prst="rect">
            <a:avLst/>
          </a:prstGeom>
        </p:spPr>
      </p:pic>
      <p:pic>
        <p:nvPicPr>
          <p:cNvPr id="25" name="図 24">
            <a:extLst>
              <a:ext uri="{FF2B5EF4-FFF2-40B4-BE49-F238E27FC236}">
                <a16:creationId xmlns:a16="http://schemas.microsoft.com/office/drawing/2014/main" id="{B1B5651D-EE0C-2E63-3BE1-F46478A2B4BA}"/>
              </a:ext>
            </a:extLst>
          </p:cNvPr>
          <p:cNvPicPr>
            <a:picLocks noChangeAspect="1"/>
          </p:cNvPicPr>
          <p:nvPr/>
        </p:nvPicPr>
        <p:blipFill>
          <a:blip r:embed="rId8"/>
          <a:stretch>
            <a:fillRect/>
          </a:stretch>
        </p:blipFill>
        <p:spPr>
          <a:xfrm>
            <a:off x="8077000" y="3896951"/>
            <a:ext cx="3227199" cy="1170571"/>
          </a:xfrm>
          <a:prstGeom prst="rect">
            <a:avLst/>
          </a:prstGeom>
        </p:spPr>
      </p:pic>
      <p:sp>
        <p:nvSpPr>
          <p:cNvPr id="26" name="テキスト ボックス 25">
            <a:extLst>
              <a:ext uri="{FF2B5EF4-FFF2-40B4-BE49-F238E27FC236}">
                <a16:creationId xmlns:a16="http://schemas.microsoft.com/office/drawing/2014/main" id="{DF794017-B7CD-CCD6-7AE6-1968805A417E}"/>
              </a:ext>
            </a:extLst>
          </p:cNvPr>
          <p:cNvSpPr txBox="1"/>
          <p:nvPr/>
        </p:nvSpPr>
        <p:spPr>
          <a:xfrm>
            <a:off x="8201719" y="5060539"/>
            <a:ext cx="2868489" cy="369332"/>
          </a:xfrm>
          <a:prstGeom prst="rect">
            <a:avLst/>
          </a:prstGeom>
          <a:noFill/>
        </p:spPr>
        <p:txBody>
          <a:bodyPr wrap="square">
            <a:spAutoFit/>
          </a:bodyPr>
          <a:lstStyle/>
          <a:p>
            <a:pPr algn="ctr" fontAlgn="base"/>
            <a:r>
              <a:rPr lang="en-US" altLang="ja-JP" b="1" i="0" dirty="0">
                <a:solidFill>
                  <a:srgbClr val="252525"/>
                </a:solidFill>
                <a:effectLst/>
                <a:latin typeface="+mj-lt"/>
              </a:rPr>
              <a:t>Third-Party Certifiers</a:t>
            </a:r>
          </a:p>
        </p:txBody>
      </p:sp>
      <p:pic>
        <p:nvPicPr>
          <p:cNvPr id="28" name="図 27">
            <a:extLst>
              <a:ext uri="{FF2B5EF4-FFF2-40B4-BE49-F238E27FC236}">
                <a16:creationId xmlns:a16="http://schemas.microsoft.com/office/drawing/2014/main" id="{D202D7E4-89CE-4C6E-CFDA-062D90E75B4D}"/>
              </a:ext>
            </a:extLst>
          </p:cNvPr>
          <p:cNvPicPr>
            <a:picLocks noChangeAspect="1"/>
          </p:cNvPicPr>
          <p:nvPr/>
        </p:nvPicPr>
        <p:blipFill>
          <a:blip r:embed="rId9"/>
          <a:stretch>
            <a:fillRect/>
          </a:stretch>
        </p:blipFill>
        <p:spPr>
          <a:xfrm>
            <a:off x="7925569" y="5409520"/>
            <a:ext cx="3530061" cy="1294207"/>
          </a:xfrm>
          <a:prstGeom prst="rect">
            <a:avLst/>
          </a:prstGeom>
        </p:spPr>
      </p:pic>
      <p:sp>
        <p:nvSpPr>
          <p:cNvPr id="8" name="スライド番号プレースホルダー 7">
            <a:extLst>
              <a:ext uri="{FF2B5EF4-FFF2-40B4-BE49-F238E27FC236}">
                <a16:creationId xmlns:a16="http://schemas.microsoft.com/office/drawing/2014/main" id="{38E567BA-03DF-E0C9-76F1-69D76E1A9098}"/>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spTree>
    <p:extLst>
      <p:ext uri="{BB962C8B-B14F-4D97-AF65-F5344CB8AC3E}">
        <p14:creationId xmlns:p14="http://schemas.microsoft.com/office/powerpoint/2010/main" val="3713361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最近の主な活動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 </a:t>
            </a:r>
            <a:r>
              <a:rPr lang="en-US" altLang="ja-JP" sz="2400" b="1" dirty="0">
                <a:latin typeface="+mn-lt"/>
                <a:ea typeface="+mj-ea"/>
              </a:rPr>
              <a:t>(2022</a:t>
            </a:r>
            <a:r>
              <a:rPr lang="ja-JP" altLang="en-US" sz="2400" b="1" dirty="0">
                <a:latin typeface="+mn-lt"/>
                <a:ea typeface="+mj-ea"/>
              </a:rPr>
              <a:t>年</a:t>
            </a:r>
            <a:r>
              <a:rPr lang="en-US" altLang="ja-JP" sz="2400" b="1" dirty="0">
                <a:latin typeface="+mn-lt"/>
                <a:ea typeface="+mj-ea"/>
              </a:rPr>
              <a:t>9</a:t>
            </a:r>
            <a:r>
              <a:rPr lang="ja-JP" altLang="en-US" sz="2400" b="1" dirty="0">
                <a:latin typeface="+mn-lt"/>
                <a:ea typeface="+mj-ea"/>
              </a:rPr>
              <a:t>月</a:t>
            </a:r>
            <a:r>
              <a:rPr lang="en-US" altLang="ja-JP" sz="2400" b="1" dirty="0">
                <a:latin typeface="+mn-lt"/>
                <a:ea typeface="+mj-ea"/>
              </a:rPr>
              <a:t>22</a:t>
            </a:r>
            <a:r>
              <a:rPr lang="ja-JP" altLang="en-US" sz="2400" b="1" dirty="0">
                <a:latin typeface="+mn-lt"/>
                <a:ea typeface="+mj-ea"/>
              </a:rPr>
              <a:t>日 </a:t>
            </a:r>
            <a:r>
              <a:rPr lang="en-US" altLang="ja-JP" sz="2400" b="1" dirty="0">
                <a:latin typeface="+mn-lt"/>
                <a:ea typeface="+mj-ea"/>
              </a:rPr>
              <a:t>1.0 </a:t>
            </a:r>
            <a:r>
              <a:rPr lang="ja-JP" altLang="en-US" sz="2400" b="1" dirty="0">
                <a:latin typeface="+mn-lt"/>
                <a:ea typeface="+mj-ea"/>
              </a:rPr>
              <a:t>リリース</a:t>
            </a:r>
            <a:r>
              <a:rPr lang="en-US" altLang="ja-JP" sz="2400" b="1" dirty="0">
                <a:latin typeface="+mn-lt"/>
                <a:ea typeface="+mj-ea"/>
              </a:rPr>
              <a:t>)</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
        <p:nvSpPr>
          <p:cNvPr id="3" name="フッター プレースホルダー 2">
            <a:extLst>
              <a:ext uri="{FF2B5EF4-FFF2-40B4-BE49-F238E27FC236}">
                <a16:creationId xmlns:a16="http://schemas.microsoft.com/office/drawing/2014/main" id="{22EB421B-F0C8-4736-ABFA-B3EA614782CE}"/>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1" name="スライド番号プレースホルダー 10">
            <a:extLst>
              <a:ext uri="{FF2B5EF4-FFF2-40B4-BE49-F238E27FC236}">
                <a16:creationId xmlns:a16="http://schemas.microsoft.com/office/drawing/2014/main" id="{54E92395-820C-3962-DFEA-C36FE11739E1}"/>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spTree>
    <p:extLst>
      <p:ext uri="{BB962C8B-B14F-4D97-AF65-F5344CB8AC3E}">
        <p14:creationId xmlns:p14="http://schemas.microsoft.com/office/powerpoint/2010/main" val="400504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ea"/>
                <a:ea typeface="+mj-ea"/>
              </a:rPr>
              <a:t>目次</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latin typeface="+mj-ea"/>
                <a:ea typeface="+mj-ea"/>
              </a:rPr>
              <a:t>OpenChain</a:t>
            </a:r>
            <a:r>
              <a:rPr kumimoji="1" lang="ja-JP" altLang="en-US" b="1" dirty="0">
                <a:latin typeface="+mj-ea"/>
                <a:ea typeface="+mj-ea"/>
              </a:rPr>
              <a:t>プロジェクトの紹介 </a:t>
            </a:r>
          </a:p>
          <a:p>
            <a:endParaRPr kumimoji="1" lang="ja-JP" altLang="en-US" b="1" dirty="0"/>
          </a:p>
          <a:p>
            <a:r>
              <a:rPr kumimoji="1" lang="en-US" altLang="ja-JP" b="1" dirty="0" err="1">
                <a:latin typeface="+mn-ea"/>
                <a:ea typeface="+mn-ea"/>
              </a:rPr>
              <a:t>OpenChain</a:t>
            </a:r>
            <a:r>
              <a:rPr kumimoji="1" lang="en-US" altLang="ja-JP" b="1" dirty="0">
                <a:latin typeface="+mn-ea"/>
                <a:ea typeface="+mn-ea"/>
              </a:rPr>
              <a:t> Japan WG</a:t>
            </a:r>
            <a:r>
              <a:rPr kumimoji="1" lang="ja-JP" altLang="en-US" b="1" dirty="0">
                <a:latin typeface="+mn-ea"/>
                <a:ea typeface="+mn-ea"/>
              </a:rPr>
              <a:t>の紹介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F3A1FC05-E9D7-C440-2730-8443C1ADA29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lang="en-US" altLang="ja-JP" sz="4000" b="1" dirty="0" err="1">
                <a:solidFill>
                  <a:srgbClr val="00849D"/>
                </a:solidFill>
                <a:latin typeface="+mn-ea"/>
                <a:ea typeface="+mn-ea"/>
              </a:rPr>
              <a:t>OpenChain</a:t>
            </a:r>
            <a:r>
              <a:rPr lang="en-US" altLang="ja-JP" sz="4000" b="1" dirty="0">
                <a:solidFill>
                  <a:srgbClr val="00849D"/>
                </a:solidFill>
                <a:latin typeface="+mn-ea"/>
                <a:ea typeface="+mn-ea"/>
              </a:rPr>
              <a:t> Japan WG</a:t>
            </a:r>
            <a:r>
              <a:rPr lang="ja-JP" altLang="en-US" sz="4000" b="1" dirty="0">
                <a:solidFill>
                  <a:srgbClr val="00849D"/>
                </a:solidFill>
                <a:latin typeface="+mn-ea"/>
                <a:ea typeface="+mn-ea"/>
              </a:rPr>
              <a:t>の紹介</a:t>
            </a:r>
          </a:p>
          <a:p>
            <a:pPr marL="0" indent="0">
              <a:buNone/>
            </a:pPr>
            <a:endParaRPr kumimoji="1" lang="ja-JP" altLang="en-US" sz="4000" b="1" dirty="0">
              <a:solidFill>
                <a:srgbClr val="00849D"/>
              </a:solidFill>
              <a:latin typeface="游ゴシック" panose="020B0400000000000000" pitchFamily="50" charset="-128"/>
              <a:ea typeface="游ゴシック" panose="020B0400000000000000" pitchFamily="50" charset="-128"/>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750CA9DB-9926-4966-80F5-401C0A6D4876}"/>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spTree>
    <p:extLst>
      <p:ext uri="{BB962C8B-B14F-4D97-AF65-F5344CB8AC3E}">
        <p14:creationId xmlns:p14="http://schemas.microsoft.com/office/powerpoint/2010/main" val="3606251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CEFF9200-F35C-4D44-B627-92A5F6930FD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CD40AE1C-C2D6-370D-DE33-5DC6BD10A066}"/>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spTree>
    <p:extLst>
      <p:ext uri="{BB962C8B-B14F-4D97-AF65-F5344CB8AC3E}">
        <p14:creationId xmlns:p14="http://schemas.microsoft.com/office/powerpoint/2010/main" val="1566354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lang="en-US" altLang="ja-JP" sz="2400" b="1" dirty="0">
                <a:latin typeface="+mn-lt"/>
                <a:ea typeface="+mj-ea"/>
              </a:rPr>
              <a:t>8</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831" y="3238068"/>
            <a:ext cx="4848830" cy="3177391"/>
          </a:xfrm>
          <a:prstGeom prst="rect">
            <a:avLst/>
          </a:prstGeom>
        </p:spPr>
      </p:pic>
      <p:sp>
        <p:nvSpPr>
          <p:cNvPr id="3" name="フッター プレースホルダー 2">
            <a:extLst>
              <a:ext uri="{FF2B5EF4-FFF2-40B4-BE49-F238E27FC236}">
                <a16:creationId xmlns:a16="http://schemas.microsoft.com/office/drawing/2014/main" id="{5D1D834E-88F9-488C-89CB-F76EFE8229A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3C5BFD1-AF32-E171-6649-16AD3BC6AB11}"/>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spTree>
    <p:extLst>
      <p:ext uri="{BB962C8B-B14F-4D97-AF65-F5344CB8AC3E}">
        <p14:creationId xmlns:p14="http://schemas.microsoft.com/office/powerpoint/2010/main" val="4066913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8" name="正方形/長方形 7">
            <a:extLst>
              <a:ext uri="{FF2B5EF4-FFF2-40B4-BE49-F238E27FC236}">
                <a16:creationId xmlns:a16="http://schemas.microsoft.com/office/drawing/2014/main" id="{95DDC672-9474-44A6-AA64-C95A12B33797}"/>
              </a:ext>
            </a:extLst>
          </p:cNvPr>
          <p:cNvSpPr/>
          <p:nvPr/>
        </p:nvSpPr>
        <p:spPr>
          <a:xfrm>
            <a:off x="1651000" y="2601260"/>
            <a:ext cx="6096000" cy="2677656"/>
          </a:xfrm>
          <a:prstGeom prst="rect">
            <a:avLst/>
          </a:prstGeom>
        </p:spPr>
        <p:txBody>
          <a:bodyPr>
            <a:spAutoFit/>
          </a:bodyPr>
          <a:lstStyle/>
          <a:p>
            <a:pPr marL="285750" indent="-285750">
              <a:buFont typeface="Arial" panose="020B0604020202020204" pitchFamily="34" charset="0"/>
              <a:buChar char="•"/>
            </a:pPr>
            <a:r>
              <a:rPr lang="ja-JP" altLang="en-US" sz="2400" dirty="0"/>
              <a:t>Taiwan WG</a:t>
            </a:r>
          </a:p>
          <a:p>
            <a:pPr marL="285750" indent="-285750">
              <a:buFont typeface="Arial" panose="020B0604020202020204" pitchFamily="34" charset="0"/>
              <a:buChar char="•"/>
            </a:pPr>
            <a:r>
              <a:rPr lang="ja-JP" altLang="en-US" sz="2400" dirty="0"/>
              <a:t>UK WG</a:t>
            </a:r>
          </a:p>
          <a:p>
            <a:pPr marL="285750" indent="-285750">
              <a:buFont typeface="Arial" panose="020B0604020202020204" pitchFamily="34" charset="0"/>
              <a:buChar char="•"/>
            </a:pPr>
            <a:r>
              <a:rPr lang="ja-JP" altLang="en-US" sz="2400" dirty="0"/>
              <a:t>Germany WG</a:t>
            </a:r>
          </a:p>
          <a:p>
            <a:pPr marL="285750" indent="-285750">
              <a:buFont typeface="Arial" panose="020B0604020202020204" pitchFamily="34" charset="0"/>
              <a:buChar char="•"/>
            </a:pPr>
            <a:r>
              <a:rPr lang="ja-JP" altLang="en-US" sz="2400" dirty="0"/>
              <a:t>Korea WG</a:t>
            </a:r>
          </a:p>
          <a:p>
            <a:pPr marL="285750" indent="-285750">
              <a:buFont typeface="Arial" panose="020B0604020202020204" pitchFamily="34" charset="0"/>
              <a:buChar char="•"/>
            </a:pPr>
            <a:r>
              <a:rPr lang="ja-JP" altLang="en-US" sz="2400" dirty="0"/>
              <a:t>Japan WG</a:t>
            </a:r>
          </a:p>
          <a:p>
            <a:pPr marL="285750" indent="-285750">
              <a:buFont typeface="Arial" panose="020B0604020202020204" pitchFamily="34" charset="0"/>
              <a:buChar char="•"/>
            </a:pPr>
            <a:r>
              <a:rPr lang="ja-JP" altLang="en-US" sz="2400" dirty="0"/>
              <a:t>China WG</a:t>
            </a:r>
          </a:p>
          <a:p>
            <a:pPr marL="285750" indent="-285750">
              <a:buFont typeface="Arial" panose="020B0604020202020204" pitchFamily="34" charset="0"/>
              <a:buChar char="•"/>
            </a:pPr>
            <a:r>
              <a:rPr lang="ja-JP" altLang="en-US" sz="2400" dirty="0"/>
              <a:t>India WG</a:t>
            </a:r>
          </a:p>
        </p:txBody>
      </p:sp>
      <p:sp>
        <p:nvSpPr>
          <p:cNvPr id="3" name="フッター プレースホルダー 2">
            <a:extLst>
              <a:ext uri="{FF2B5EF4-FFF2-40B4-BE49-F238E27FC236}">
                <a16:creationId xmlns:a16="http://schemas.microsoft.com/office/drawing/2014/main" id="{65555837-40F1-49DE-BF89-3779664A31F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8374DB09-BB03-7C62-C2D7-4ADE1C3CA6BA}"/>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spTree>
    <p:extLst>
      <p:ext uri="{BB962C8B-B14F-4D97-AF65-F5344CB8AC3E}">
        <p14:creationId xmlns:p14="http://schemas.microsoft.com/office/powerpoint/2010/main" val="2284209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サブグループ</a:t>
            </a:r>
            <a:r>
              <a:rPr kumimoji="1" lang="en-US" altLang="ja-JP" b="1" dirty="0">
                <a:latin typeface="+mj-lt"/>
                <a:ea typeface="游ゴシック" panose="020B0400000000000000" pitchFamily="50" charset="-128"/>
              </a:rPr>
              <a:t>(SG)</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187860"/>
            <a:ext cx="10849410" cy="517320"/>
          </a:xfrm>
        </p:spPr>
        <p:txBody>
          <a:bodyPr/>
          <a:lstStyle/>
          <a:p>
            <a:pPr marL="0" indent="0">
              <a:buNone/>
            </a:pPr>
            <a:r>
              <a:rPr lang="ja-JP" altLang="en-US" sz="2400" b="1" dirty="0">
                <a:latin typeface="+mn-lt"/>
                <a:ea typeface="+mj-ea"/>
              </a:rPr>
              <a:t>オープンに課題を共有し、解決を図る </a:t>
            </a:r>
            <a:r>
              <a:rPr lang="en-US" altLang="ja-JP" sz="2000" b="1" dirty="0">
                <a:latin typeface="+mn-lt"/>
                <a:ea typeface="+mj-ea"/>
              </a:rPr>
              <a:t>(Chatham House Rule</a:t>
            </a:r>
            <a:r>
              <a:rPr lang="ja-JP" altLang="en-US" sz="2000" b="1" dirty="0">
                <a:latin typeface="+mn-lt"/>
                <a:ea typeface="+mj-ea"/>
              </a:rPr>
              <a:t> を適用する場合アリ</a:t>
            </a:r>
            <a:r>
              <a:rPr lang="en-US" altLang="ja-JP" sz="2000" b="1" dirty="0">
                <a:latin typeface="+mn-lt"/>
                <a:ea typeface="+mj-ea"/>
              </a:rPr>
              <a:t>)</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4111362622"/>
              </p:ext>
            </p:extLst>
          </p:nvPr>
        </p:nvGraphicFramePr>
        <p:xfrm>
          <a:off x="889200" y="1672582"/>
          <a:ext cx="11219610" cy="4626625"/>
        </p:xfrm>
        <a:graphic>
          <a:graphicData uri="http://schemas.openxmlformats.org/drawingml/2006/table">
            <a:tbl>
              <a:tblPr firstRow="1" bandRow="1">
                <a:tableStyleId>{2D5ABB26-0587-4C30-8999-92F81FD0307C}</a:tableStyleId>
              </a:tblPr>
              <a:tblGrid>
                <a:gridCol w="3191196">
                  <a:extLst>
                    <a:ext uri="{9D8B030D-6E8A-4147-A177-3AD203B41FA5}">
                      <a16:colId xmlns:a16="http://schemas.microsoft.com/office/drawing/2014/main" val="3035973476"/>
                    </a:ext>
                  </a:extLst>
                </a:gridCol>
                <a:gridCol w="8028414">
                  <a:extLst>
                    <a:ext uri="{9D8B030D-6E8A-4147-A177-3AD203B41FA5}">
                      <a16:colId xmlns:a16="http://schemas.microsoft.com/office/drawing/2014/main" val="2128274504"/>
                    </a:ext>
                  </a:extLst>
                </a:gridCol>
              </a:tblGrid>
              <a:tr h="371262">
                <a:tc>
                  <a:txBody>
                    <a:bodyPr/>
                    <a:lstStyle/>
                    <a:p>
                      <a:r>
                        <a:rPr kumimoji="1" lang="ja-JP" altLang="en-US" sz="2000" b="1" dirty="0">
                          <a:solidFill>
                            <a:schemeClr val="bg1"/>
                          </a:solidFill>
                        </a:rPr>
                        <a:t>サブグループ</a:t>
                      </a: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20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85248">
                <a:tc>
                  <a:txBody>
                    <a:bodyPr/>
                    <a:lstStyle/>
                    <a:p>
                      <a:r>
                        <a:rPr kumimoji="1" lang="en-US" altLang="ja-JP" sz="1400" b="1" dirty="0"/>
                        <a:t>Planning</a:t>
                      </a:r>
                      <a:endParaRPr kumimoji="1" lang="ja-JP" altLang="en-US" sz="14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Japan WG</a:t>
                      </a:r>
                      <a:r>
                        <a:rPr kumimoji="1" lang="ja-JP" altLang="en-US" sz="1200" b="0" dirty="0"/>
                        <a:t>全体の活動プランの議論と、全体会合の準備を検討</a:t>
                      </a:r>
                      <a:endParaRPr kumimoji="1" lang="ja-JP" altLang="en-US" sz="12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85248">
                <a:tc>
                  <a:txBody>
                    <a:bodyPr/>
                    <a:lstStyle/>
                    <a:p>
                      <a:r>
                        <a:rPr kumimoji="1" lang="en-US" altLang="ja-JP" sz="1400" b="1" dirty="0"/>
                        <a:t>FAQ</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著作権や</a:t>
                      </a:r>
                      <a:r>
                        <a:rPr kumimoji="1" lang="en-US" altLang="ja-JP" sz="1200" b="0" dirty="0"/>
                        <a:t>OSS</a:t>
                      </a:r>
                      <a:r>
                        <a:rPr kumimoji="1" lang="ja-JP" altLang="en-US" sz="1200" b="0" dirty="0"/>
                        <a:t>ライセンスについて主に初心者向けに、</a:t>
                      </a:r>
                      <a:r>
                        <a:rPr kumimoji="1" lang="en-US" altLang="ja-JP" sz="1200" b="0" dirty="0"/>
                        <a:t>OSS</a:t>
                      </a:r>
                      <a:r>
                        <a:rPr kumimoji="1" lang="ja-JP" altLang="en-US" sz="1200" b="0" dirty="0"/>
                        <a:t>ライセンスに関する</a:t>
                      </a:r>
                      <a:r>
                        <a:rPr kumimoji="1" lang="en-US" altLang="ja-JP" sz="1200" b="0" dirty="0"/>
                        <a:t>FAQ</a:t>
                      </a:r>
                      <a:r>
                        <a:rPr kumimoji="1" lang="ja-JP" altLang="en-US" sz="1200" b="0" dirty="0"/>
                        <a:t>を作成し公開</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485496">
                <a:tc>
                  <a:txBody>
                    <a:bodyPr/>
                    <a:lstStyle/>
                    <a:p>
                      <a:r>
                        <a:rPr kumimoji="1" lang="ja-JP" altLang="en-US" sz="1400" b="1" dirty="0"/>
                        <a:t>サプライチェーンリーフレット</a:t>
                      </a:r>
                      <a:endParaRPr kumimoji="1" lang="en-US" altLang="ja-JP" sz="1400" b="1" dirty="0"/>
                    </a:p>
                    <a:p>
                      <a:r>
                        <a:rPr kumimoji="1" lang="ja-JP" altLang="en-US" sz="1400" b="1" dirty="0"/>
                        <a:t> </a:t>
                      </a:r>
                      <a:r>
                        <a:rPr kumimoji="1" lang="en-US" altLang="ja-JP" sz="1400" b="1" dirty="0"/>
                        <a:t>(Leaflet)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「オープンソースソフトウェアライセンス遵守に関する一般公衆ガイド」を作成、公開した</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485496">
                <a:tc>
                  <a:txBody>
                    <a:bodyPr/>
                    <a:lstStyle/>
                    <a:p>
                      <a:r>
                        <a:rPr kumimoji="1" lang="ja-JP" altLang="en-US" sz="1400" b="1" dirty="0"/>
                        <a:t>教育資料 </a:t>
                      </a:r>
                      <a:endParaRPr kumimoji="1" lang="en-US" altLang="ja-JP" sz="1400" b="1" dirty="0"/>
                    </a:p>
                    <a:p>
                      <a:r>
                        <a:rPr kumimoji="1" lang="en-US" altLang="ja-JP" sz="1400" b="1" dirty="0"/>
                        <a:t>(Education)</a:t>
                      </a:r>
                      <a:endParaRPr kumimoji="1" lang="en-US" altLang="ja-JP"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ソフトウェア開発者向け教育資料</a:t>
                      </a:r>
                      <a:r>
                        <a:rPr kumimoji="1" lang="en-US" altLang="ja-JP" sz="1200" b="0" dirty="0"/>
                        <a:t>(</a:t>
                      </a:r>
                      <a:r>
                        <a:rPr kumimoji="1" lang="ja-JP" altLang="en-US" sz="1200" b="0" dirty="0"/>
                        <a:t>コンプライアンスプログラム・バージョン</a:t>
                      </a:r>
                      <a:r>
                        <a:rPr kumimoji="1" lang="en-US" altLang="ja-JP" sz="1200" b="0" dirty="0"/>
                        <a:t>)</a:t>
                      </a:r>
                      <a:r>
                        <a:rPr kumimoji="1" lang="ja-JP" altLang="en-US" sz="1200" b="0" dirty="0"/>
                        <a:t>を作成した。</a:t>
                      </a:r>
                      <a:endParaRPr kumimoji="1" lang="en-US" altLang="ja-JP" sz="1200" b="0" dirty="0"/>
                    </a:p>
                    <a:p>
                      <a:r>
                        <a:rPr kumimoji="1" lang="ja-JP" altLang="en-US" sz="1200" b="0" dirty="0"/>
                        <a:t>今後、ソフトウェア開発ベンダー</a:t>
                      </a:r>
                      <a:r>
                        <a:rPr kumimoji="1" lang="en-US" altLang="ja-JP" sz="1200" b="0" dirty="0"/>
                        <a:t>(</a:t>
                      </a:r>
                      <a:r>
                        <a:rPr kumimoji="1" lang="en-US" altLang="ja-JP" sz="1200" b="0" dirty="0" err="1"/>
                        <a:t>ODM:Original</a:t>
                      </a:r>
                      <a:r>
                        <a:rPr kumimoji="1" lang="en-US" altLang="ja-JP" sz="1200" b="0" dirty="0"/>
                        <a:t> Design Manufacturing)</a:t>
                      </a:r>
                      <a:r>
                        <a:rPr kumimoji="1" lang="ja-JP" altLang="en-US" sz="1200" b="0" dirty="0"/>
                        <a:t>向けの教育資料を作成予定</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99731">
                <a:tc>
                  <a:txBody>
                    <a:bodyPr/>
                    <a:lstStyle/>
                    <a:p>
                      <a:r>
                        <a:rPr kumimoji="1" lang="en-US" altLang="ja-JP" sz="1400" b="1" dirty="0"/>
                        <a:t>SBOM</a:t>
                      </a:r>
                    </a:p>
                    <a:p>
                      <a:r>
                        <a:rPr kumimoji="1" lang="en-US" altLang="ja-JP" sz="1400" b="1" dirty="0"/>
                        <a:t>(</a:t>
                      </a:r>
                      <a:r>
                        <a:rPr kumimoji="1" lang="ja-JP" altLang="en-US" sz="1400" b="1" dirty="0"/>
                        <a:t>ライセンス情報</a:t>
                      </a:r>
                      <a:r>
                        <a:rPr kumimoji="1" lang="en-US" altLang="ja-JP" sz="1400" b="1" dirty="0"/>
                        <a:t>sg </a:t>
                      </a:r>
                      <a:r>
                        <a:rPr kumimoji="1" lang="ja-JP" altLang="en-US" sz="1400" b="1" dirty="0"/>
                        <a:t>から名称変更</a:t>
                      </a:r>
                      <a:r>
                        <a:rPr kumimoji="1" lang="en-US" altLang="ja-JP" sz="1400" b="1" dirty="0"/>
                        <a:t>)</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組織間のライセンス情報授受に関してのガイドラインや</a:t>
                      </a:r>
                      <a:r>
                        <a:rPr kumimoji="1" lang="en-US" altLang="ja-JP" sz="1200" b="0" dirty="0"/>
                        <a:t>SPDX Lite</a:t>
                      </a:r>
                      <a:r>
                        <a:rPr kumimoji="1" lang="ja-JP" altLang="en-US" sz="1200" b="0" dirty="0"/>
                        <a:t> 仕様の策定に貢献。現在は、</a:t>
                      </a:r>
                      <a:r>
                        <a:rPr kumimoji="1" lang="en-US" altLang="ja-JP" sz="1200" b="0" dirty="0"/>
                        <a:t>SBOM</a:t>
                      </a:r>
                      <a:r>
                        <a:rPr kumimoji="1" lang="ja-JP" altLang="en-US" sz="1200" b="0" dirty="0"/>
                        <a:t>など、組織間のライセンス情報・ソフトウェアパッケージ情報の授受に関するガイドラインや</a:t>
                      </a:r>
                      <a:r>
                        <a:rPr kumimoji="1" lang="en-US" altLang="ja-JP" sz="1200" b="0" dirty="0"/>
                        <a:t>SPDX</a:t>
                      </a:r>
                      <a:r>
                        <a:rPr kumimoji="1" lang="ja-JP" altLang="en-US" sz="1200" b="0" dirty="0"/>
                        <a:t>への仕様提案などを、動向を調査とあわせて実施</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485496">
                <a:tc>
                  <a:txBody>
                    <a:bodyPr/>
                    <a:lstStyle/>
                    <a:p>
                      <a:r>
                        <a:rPr kumimoji="1" lang="ja-JP" altLang="en-US" sz="1400" b="1" dirty="0"/>
                        <a:t>プロモーション </a:t>
                      </a:r>
                      <a:endParaRPr kumimoji="1" lang="en-US" altLang="ja-JP" sz="1400" b="1" dirty="0"/>
                    </a:p>
                    <a:p>
                      <a:r>
                        <a:rPr kumimoji="1" lang="en-US" altLang="ja-JP" sz="1400" b="1" dirty="0"/>
                        <a:t>(Promotion)</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OSS</a:t>
                      </a:r>
                      <a:r>
                        <a:rPr kumimoji="1" lang="ja-JP" altLang="en-US" sz="1200" b="0" dirty="0"/>
                        <a:t>コンプライアンスや</a:t>
                      </a:r>
                      <a:r>
                        <a:rPr kumimoji="1" lang="en-US" altLang="ja-JP" sz="1200" b="0" dirty="0"/>
                        <a:t>OSS</a:t>
                      </a:r>
                      <a:r>
                        <a:rPr kumimoji="1" lang="ja-JP" altLang="en-US" sz="1200" b="0" dirty="0"/>
                        <a:t>そのものの重要性の認知を拡大するための資料の作成やメディア・政府・産業界・学術界などと連携した啓発活動など</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799663">
                <a:tc>
                  <a:txBody>
                    <a:bodyPr/>
                    <a:lstStyle/>
                    <a:p>
                      <a:r>
                        <a:rPr kumimoji="1" lang="en-US" altLang="ja-JP" sz="1400" b="1" dirty="0"/>
                        <a:t>Automation</a:t>
                      </a:r>
                    </a:p>
                    <a:p>
                      <a:r>
                        <a:rPr kumimoji="1" lang="en-US" altLang="ja-JP" sz="1400" b="1" dirty="0"/>
                        <a:t>(Tooling sg </a:t>
                      </a:r>
                      <a:r>
                        <a:rPr kumimoji="1" lang="ja-JP" altLang="en-US" sz="1400" b="1" dirty="0"/>
                        <a:t>から名称変更</a:t>
                      </a:r>
                      <a:r>
                        <a:rPr kumimoji="1" lang="en-US" altLang="ja-JP" sz="1400" b="1" dirty="0"/>
                        <a: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管理運用のための</a:t>
                      </a:r>
                      <a:r>
                        <a:rPr kumimoji="1" lang="en-US" altLang="ja-JP" sz="1200" b="0" dirty="0"/>
                        <a:t>OSS</a:t>
                      </a:r>
                      <a:r>
                        <a:rPr kumimoji="1" lang="ja-JP" altLang="en-US" sz="1200" b="0" dirty="0"/>
                        <a:t>を利用して、 </a:t>
                      </a:r>
                      <a:r>
                        <a:rPr kumimoji="1" lang="en-US" altLang="ja-JP" sz="1200" b="0" dirty="0"/>
                        <a:t>Open Source Compliance </a:t>
                      </a:r>
                      <a:r>
                        <a:rPr kumimoji="1" lang="ja-JP" altLang="en-US" sz="1200" b="0" dirty="0"/>
                        <a:t>において以下の項目の実現を目指す</a:t>
                      </a:r>
                      <a:endParaRPr kumimoji="1" lang="en-US" altLang="ja-JP" sz="1200" b="0" dirty="0"/>
                    </a:p>
                    <a:p>
                      <a:pPr marL="171450" indent="-171450">
                        <a:buFont typeface="Arial" panose="020B0604020202020204" pitchFamily="34" charset="0"/>
                        <a:buChar char="•"/>
                      </a:pPr>
                      <a:r>
                        <a:rPr kumimoji="1" lang="ja-JP" altLang="en-US" sz="1200" b="0" dirty="0"/>
                        <a:t>組織に応じたワークフローの構築</a:t>
                      </a:r>
                      <a:endParaRPr kumimoji="1" lang="en-US" altLang="ja-JP" sz="1200" b="0" dirty="0"/>
                    </a:p>
                    <a:p>
                      <a:pPr marL="171450" indent="-171450">
                        <a:buFont typeface="Arial" panose="020B0604020202020204" pitchFamily="34" charset="0"/>
                        <a:buChar char="•"/>
                      </a:pPr>
                      <a:r>
                        <a:rPr kumimoji="1" lang="ja-JP" altLang="en-US" sz="1200" b="0" dirty="0"/>
                        <a:t>省力化 </a:t>
                      </a:r>
                      <a:r>
                        <a:rPr kumimoji="1" lang="en-US" altLang="ja-JP" sz="1200" b="0" dirty="0"/>
                        <a:t>(</a:t>
                      </a:r>
                      <a:r>
                        <a:rPr kumimoji="1" lang="ja-JP" altLang="en-US" sz="1200" b="0" dirty="0"/>
                        <a:t>オートメーション</a:t>
                      </a:r>
                      <a:r>
                        <a:rPr kumimoji="1" lang="en-US" altLang="ja-JP" sz="1200" b="0" dirty="0"/>
                        <a:t>)</a:t>
                      </a:r>
                    </a:p>
                    <a:p>
                      <a:pPr marL="171450" indent="-171450">
                        <a:buFont typeface="Arial" panose="020B0604020202020204" pitchFamily="34" charset="0"/>
                        <a:buChar char="•"/>
                      </a:pPr>
                      <a:r>
                        <a:rPr kumimoji="1" lang="ja-JP" altLang="en-US" sz="1200" b="0" dirty="0"/>
                        <a:t>質の向上</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50241857"/>
                  </a:ext>
                </a:extLst>
              </a:tr>
              <a:tr h="442369">
                <a:tc>
                  <a:txBody>
                    <a:bodyPr/>
                    <a:lstStyle/>
                    <a:p>
                      <a:r>
                        <a:rPr kumimoji="1" lang="en-US" altLang="ja-JP" sz="1400" b="1" dirty="0">
                          <a:latin typeface="+mn-lt"/>
                        </a:rPr>
                        <a:t>OSPO</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indent="0">
                        <a:buFont typeface="Arial" panose="020B0604020202020204" pitchFamily="34" charset="0"/>
                        <a:buNone/>
                      </a:pPr>
                      <a:r>
                        <a:rPr kumimoji="1" lang="en-US" altLang="ja-JP" sz="1200" b="0" dirty="0">
                          <a:latin typeface="+mn-lt"/>
                        </a:rPr>
                        <a:t>Good Governance Initiative</a:t>
                      </a:r>
                      <a:r>
                        <a:rPr kumimoji="1" lang="ja-JP" altLang="en-US" sz="1200" b="0" dirty="0">
                          <a:latin typeface="+mn-lt"/>
                        </a:rPr>
                        <a:t>の輪講中</a:t>
                      </a: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363131113"/>
                  </a:ext>
                </a:extLst>
              </a:tr>
            </a:tbl>
          </a:graphicData>
        </a:graphic>
      </p:graphicFrame>
      <p:sp>
        <p:nvSpPr>
          <p:cNvPr id="3" name="フッター プレースホルダー 2">
            <a:extLst>
              <a:ext uri="{FF2B5EF4-FFF2-40B4-BE49-F238E27FC236}">
                <a16:creationId xmlns:a16="http://schemas.microsoft.com/office/drawing/2014/main" id="{A09C803B-6113-4B8D-8650-A021E2A19F7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9411972D-D6E9-3BCD-95EE-03C67ABB953A}"/>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spTree>
    <p:extLst>
      <p:ext uri="{BB962C8B-B14F-4D97-AF65-F5344CB8AC3E}">
        <p14:creationId xmlns:p14="http://schemas.microsoft.com/office/powerpoint/2010/main" val="1009485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99294"/>
            <a:ext cx="10320000" cy="394195"/>
          </a:xfrm>
        </p:spPr>
        <p:txBody>
          <a:bodyPr/>
          <a:lstStyle/>
          <a:p>
            <a:pPr marL="0" indent="0">
              <a:buNone/>
            </a:pPr>
            <a:r>
              <a:rPr kumimoji="1" lang="ja-JP" altLang="en-US" sz="2400" b="1" dirty="0">
                <a:latin typeface="+mn-lt"/>
                <a:ea typeface="+mj-ea"/>
              </a:rPr>
              <a:t>およそ</a:t>
            </a:r>
            <a:r>
              <a:rPr kumimoji="1" lang="en-US" altLang="ja-JP" sz="2400" b="1" dirty="0">
                <a:latin typeface="+mn-lt"/>
                <a:ea typeface="+mj-ea"/>
              </a:rPr>
              <a:t>2</a:t>
            </a:r>
            <a:r>
              <a:rPr kumimoji="1" lang="ja-JP" altLang="en-US" sz="2400" b="1" dirty="0">
                <a:latin typeface="+mn-lt"/>
                <a:ea typeface="+mj-ea"/>
              </a:rPr>
              <a:t>～</a:t>
            </a:r>
            <a:r>
              <a:rPr kumimoji="1" lang="en-US" altLang="ja-JP" sz="2400" b="1" dirty="0">
                <a:latin typeface="+mn-lt"/>
                <a:ea typeface="+mj-ea"/>
              </a:rPr>
              <a:t>3</a:t>
            </a:r>
            <a:r>
              <a:rPr kumimoji="1" lang="ja-JP" altLang="en-US" sz="2400" b="1" dirty="0">
                <a:latin typeface="+mn-lt"/>
                <a:ea typeface="+mj-ea"/>
              </a:rPr>
              <a:t>ヶ月間隔で開催し、コミュニケーションを活性化</a:t>
            </a:r>
          </a:p>
          <a:p>
            <a:pPr marL="0" indent="0">
              <a:buNone/>
            </a:pP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stretch>
            <a:fillRect/>
          </a:stretch>
        </p:blipFill>
        <p:spPr>
          <a:xfrm>
            <a:off x="6259906" y="1779466"/>
            <a:ext cx="5580952" cy="2742857"/>
          </a:xfrm>
          <a:prstGeom prst="rect">
            <a:avLst/>
          </a:prstGeom>
        </p:spPr>
      </p:pic>
      <p:sp>
        <p:nvSpPr>
          <p:cNvPr id="11" name="正方形/長方形 10">
            <a:extLst>
              <a:ext uri="{FF2B5EF4-FFF2-40B4-BE49-F238E27FC236}">
                <a16:creationId xmlns:a16="http://schemas.microsoft.com/office/drawing/2014/main" id="{D84D1A3A-279B-42EA-B3BB-E1337114F0D8}"/>
              </a:ext>
            </a:extLst>
          </p:cNvPr>
          <p:cNvSpPr/>
          <p:nvPr/>
        </p:nvSpPr>
        <p:spPr>
          <a:xfrm>
            <a:off x="812547" y="1529424"/>
            <a:ext cx="8066794" cy="4893647"/>
          </a:xfrm>
          <a:prstGeom prst="rect">
            <a:avLst/>
          </a:prstGeom>
        </p:spPr>
        <p:txBody>
          <a:bodyPr wrap="square">
            <a:spAutoFit/>
          </a:bodyPr>
          <a:lstStyle/>
          <a:p>
            <a:r>
              <a:rPr lang="ja-JP" altLang="en-US" sz="1200" dirty="0"/>
              <a:t>第</a:t>
            </a:r>
            <a:r>
              <a:rPr lang="en-US" altLang="ja-JP" sz="1200" dirty="0"/>
              <a:t>01</a:t>
            </a:r>
            <a:r>
              <a:rPr lang="ja-JP" altLang="en-US" sz="1200" dirty="0"/>
              <a:t>回 会合 </a:t>
            </a:r>
            <a:r>
              <a:rPr lang="en-US" altLang="ja-JP" sz="1200" dirty="0"/>
              <a:t>2017/12/27 @</a:t>
            </a:r>
            <a:r>
              <a:rPr lang="ja-JP" altLang="en-US" sz="1200" dirty="0"/>
              <a:t>ソニー本社 クリエイティブラウンジ</a:t>
            </a:r>
          </a:p>
          <a:p>
            <a:r>
              <a:rPr lang="ja-JP" altLang="en-US" sz="1200" dirty="0"/>
              <a:t>第</a:t>
            </a:r>
            <a:r>
              <a:rPr lang="en-US" altLang="ja-JP" sz="1200" dirty="0"/>
              <a:t>02</a:t>
            </a:r>
            <a:r>
              <a:rPr lang="ja-JP" altLang="en-US" sz="1200" dirty="0"/>
              <a:t>回 会合 </a:t>
            </a:r>
            <a:r>
              <a:rPr lang="en-US" altLang="ja-JP" sz="1200" dirty="0"/>
              <a:t>2018/02/22 @</a:t>
            </a:r>
            <a:r>
              <a:rPr lang="ja-JP" altLang="en-US" sz="1200" dirty="0"/>
              <a:t>日立 </a:t>
            </a:r>
            <a:r>
              <a:rPr lang="en-US" altLang="ja-JP" sz="1200" dirty="0"/>
              <a:t>(</a:t>
            </a:r>
            <a:r>
              <a:rPr lang="ja-JP" altLang="en-US" sz="1200" dirty="0"/>
              <a:t>品川オフィス</a:t>
            </a:r>
            <a:r>
              <a:rPr lang="en-US" altLang="ja-JP" sz="1200" dirty="0"/>
              <a:t>) </a:t>
            </a:r>
          </a:p>
          <a:p>
            <a:r>
              <a:rPr lang="ja-JP" altLang="en-US" sz="1200" dirty="0"/>
              <a:t>第</a:t>
            </a:r>
            <a:r>
              <a:rPr lang="en-US" altLang="ja-JP" sz="1200" dirty="0"/>
              <a:t>03</a:t>
            </a:r>
            <a:r>
              <a:rPr lang="ja-JP" altLang="en-US" sz="1200" dirty="0"/>
              <a:t>回 会合 </a:t>
            </a:r>
            <a:r>
              <a:rPr lang="en-US" altLang="ja-JP" sz="1200" dirty="0"/>
              <a:t>2018/04/19 @Panasonic (Wonder Lab Osaka)</a:t>
            </a:r>
          </a:p>
          <a:p>
            <a:r>
              <a:rPr lang="ja-JP" altLang="en-US" sz="1200" dirty="0"/>
              <a:t>第</a:t>
            </a:r>
            <a:r>
              <a:rPr lang="en-US" altLang="ja-JP" sz="1200" dirty="0"/>
              <a:t>04</a:t>
            </a:r>
            <a:r>
              <a:rPr lang="ja-JP" altLang="en-US" sz="1200" dirty="0"/>
              <a:t>回 会合 </a:t>
            </a:r>
            <a:r>
              <a:rPr lang="en-US" altLang="ja-JP" sz="1200" dirty="0"/>
              <a:t>2018/06/13 @</a:t>
            </a:r>
            <a:r>
              <a:rPr lang="ja-JP" altLang="en-US" sz="1200" dirty="0"/>
              <a:t>トヨタ自動車名古屋オフィス</a:t>
            </a:r>
          </a:p>
          <a:p>
            <a:r>
              <a:rPr lang="ja-JP" altLang="en-US" sz="1200" dirty="0"/>
              <a:t>第</a:t>
            </a:r>
            <a:r>
              <a:rPr lang="en-US" altLang="ja-JP" sz="1200" dirty="0"/>
              <a:t>05</a:t>
            </a:r>
            <a:r>
              <a:rPr lang="ja-JP" altLang="en-US" sz="1200" dirty="0"/>
              <a:t>回 会合 </a:t>
            </a:r>
            <a:r>
              <a:rPr lang="en-US" altLang="ja-JP" sz="1200" dirty="0"/>
              <a:t>2018/08/31 @</a:t>
            </a:r>
            <a:r>
              <a:rPr lang="ja-JP" altLang="en-US" sz="1200" dirty="0"/>
              <a:t>富士通川崎工場</a:t>
            </a:r>
          </a:p>
          <a:p>
            <a:r>
              <a:rPr lang="ja-JP" altLang="en-US" sz="1200" dirty="0"/>
              <a:t>第</a:t>
            </a:r>
            <a:r>
              <a:rPr lang="en-US" altLang="ja-JP" sz="1200" dirty="0"/>
              <a:t>06</a:t>
            </a:r>
            <a:r>
              <a:rPr lang="ja-JP" altLang="en-US" sz="1200" dirty="0"/>
              <a:t>回 会合 </a:t>
            </a:r>
            <a:r>
              <a:rPr lang="en-US" altLang="ja-JP" sz="1200" dirty="0"/>
              <a:t>2018/10/31 @</a:t>
            </a:r>
            <a:r>
              <a:rPr lang="ja-JP" altLang="en-US" sz="1200" dirty="0"/>
              <a:t>東芝 </a:t>
            </a:r>
            <a:r>
              <a:rPr lang="en-US" altLang="ja-JP" sz="1200" dirty="0"/>
              <a:t>(</a:t>
            </a:r>
            <a:r>
              <a:rPr lang="ja-JP" altLang="en-US" sz="1200" dirty="0"/>
              <a:t>ラゾーナ川崎東芝ビル</a:t>
            </a:r>
            <a:r>
              <a:rPr lang="en-US" altLang="ja-JP" sz="1200" dirty="0"/>
              <a:t>)</a:t>
            </a:r>
          </a:p>
          <a:p>
            <a:r>
              <a:rPr lang="ja-JP" altLang="en-US" sz="1200" dirty="0"/>
              <a:t>第</a:t>
            </a:r>
            <a:r>
              <a:rPr lang="en-US" altLang="ja-JP" sz="1200" dirty="0"/>
              <a:t>07</a:t>
            </a:r>
            <a:r>
              <a:rPr lang="ja-JP" altLang="en-US" sz="1200" dirty="0"/>
              <a:t>回 会合 </a:t>
            </a:r>
            <a:r>
              <a:rPr lang="en-US" altLang="ja-JP" sz="1200" dirty="0"/>
              <a:t>2018/12/05 @</a:t>
            </a:r>
            <a:r>
              <a:rPr lang="ja-JP" altLang="en-US" sz="1200" dirty="0"/>
              <a:t>テュフズードジャパン</a:t>
            </a:r>
          </a:p>
          <a:p>
            <a:r>
              <a:rPr lang="ja-JP" altLang="en-US" sz="1200" dirty="0"/>
              <a:t>第</a:t>
            </a:r>
            <a:r>
              <a:rPr lang="en-US" altLang="ja-JP" sz="1200" dirty="0"/>
              <a:t>08</a:t>
            </a:r>
            <a:r>
              <a:rPr lang="ja-JP" altLang="en-US" sz="1200" dirty="0"/>
              <a:t>回 会合 </a:t>
            </a:r>
            <a:r>
              <a:rPr lang="en-US" altLang="ja-JP" sz="1200" dirty="0"/>
              <a:t>2019/02/28 @</a:t>
            </a:r>
            <a:r>
              <a:rPr lang="ja-JP" altLang="en-US" sz="1200" dirty="0"/>
              <a:t>三菱電機 本社</a:t>
            </a:r>
          </a:p>
          <a:p>
            <a:r>
              <a:rPr lang="ja-JP" altLang="en-US" sz="1200" dirty="0"/>
              <a:t>第</a:t>
            </a:r>
            <a:r>
              <a:rPr lang="en-US" altLang="ja-JP" sz="1200" dirty="0"/>
              <a:t>09</a:t>
            </a:r>
            <a:r>
              <a:rPr lang="ja-JP" altLang="en-US" sz="1200" dirty="0"/>
              <a:t>回 会合 </a:t>
            </a:r>
            <a:r>
              <a:rPr lang="en-US" altLang="ja-JP" sz="1200" dirty="0"/>
              <a:t>2019/04/18 @</a:t>
            </a:r>
            <a:r>
              <a:rPr lang="ja-JP" altLang="en-US" sz="1200" dirty="0"/>
              <a:t>デンソーテン</a:t>
            </a:r>
          </a:p>
          <a:p>
            <a:r>
              <a:rPr lang="ja-JP" altLang="en-US" sz="1200" dirty="0"/>
              <a:t>第</a:t>
            </a:r>
            <a:r>
              <a:rPr lang="en-US" altLang="ja-JP" sz="1200" dirty="0"/>
              <a:t>10</a:t>
            </a:r>
            <a:r>
              <a:rPr lang="ja-JP" altLang="en-US" sz="1200" dirty="0"/>
              <a:t>回 会合 </a:t>
            </a:r>
            <a:r>
              <a:rPr lang="en-US" altLang="ja-JP" sz="1200" dirty="0"/>
              <a:t>2019/07/16 @</a:t>
            </a:r>
            <a:r>
              <a:rPr lang="ja-JP" altLang="en-US" sz="1200" dirty="0"/>
              <a:t>富士通 </a:t>
            </a:r>
            <a:r>
              <a:rPr lang="en-US" altLang="ja-JP" sz="1200" dirty="0"/>
              <a:t>(</a:t>
            </a:r>
            <a:r>
              <a:rPr lang="ja-JP" altLang="en-US" sz="1200" dirty="0"/>
              <a:t>蒲田ソリューションスクエア</a:t>
            </a:r>
            <a:r>
              <a:rPr lang="en-US" altLang="ja-JP" sz="1200" dirty="0"/>
              <a:t>)</a:t>
            </a:r>
          </a:p>
          <a:p>
            <a:r>
              <a:rPr lang="ja-JP" altLang="en-US" sz="1200" dirty="0"/>
              <a:t>第</a:t>
            </a:r>
            <a:r>
              <a:rPr lang="en-US" altLang="ja-JP" sz="1200" dirty="0"/>
              <a:t>11</a:t>
            </a:r>
            <a:r>
              <a:rPr lang="ja-JP" altLang="en-US" sz="1200" dirty="0"/>
              <a:t>回 会合 </a:t>
            </a:r>
            <a:r>
              <a:rPr lang="en-US" altLang="ja-JP" sz="1200" dirty="0"/>
              <a:t>2019/09/19 @</a:t>
            </a:r>
            <a:r>
              <a:rPr lang="ja-JP" altLang="en-US" sz="1200" dirty="0"/>
              <a:t>オリンパス </a:t>
            </a:r>
            <a:r>
              <a:rPr lang="en-US" altLang="ja-JP" sz="1200" dirty="0"/>
              <a:t>(</a:t>
            </a:r>
            <a:r>
              <a:rPr lang="ja-JP" altLang="en-US" sz="1200" dirty="0"/>
              <a:t>技術開発センター宇津木</a:t>
            </a:r>
            <a:r>
              <a:rPr lang="en-US" altLang="ja-JP" sz="1200" dirty="0"/>
              <a:t>)</a:t>
            </a:r>
          </a:p>
          <a:p>
            <a:r>
              <a:rPr lang="ja-JP" altLang="en-US" sz="1200" dirty="0"/>
              <a:t>第</a:t>
            </a:r>
            <a:r>
              <a:rPr lang="en-US" altLang="ja-JP" sz="1200" dirty="0"/>
              <a:t>12</a:t>
            </a:r>
            <a:r>
              <a:rPr lang="ja-JP" altLang="en-US" sz="1200" dirty="0"/>
              <a:t>回 会合 </a:t>
            </a:r>
            <a:r>
              <a:rPr lang="en-US" altLang="ja-JP" sz="1200" dirty="0"/>
              <a:t>2019/12/19 @NEC (NEC </a:t>
            </a:r>
            <a:r>
              <a:rPr lang="ja-JP" altLang="en-US" sz="1200" dirty="0"/>
              <a:t>本社ビル</a:t>
            </a:r>
            <a:r>
              <a:rPr lang="en-US" altLang="ja-JP" sz="1200" dirty="0"/>
              <a:t>)</a:t>
            </a:r>
          </a:p>
          <a:p>
            <a:r>
              <a:rPr lang="ja-JP" altLang="en-US" sz="1200" dirty="0"/>
              <a:t>第</a:t>
            </a:r>
            <a:r>
              <a:rPr lang="en-US" altLang="ja-JP" sz="1200" dirty="0"/>
              <a:t>13</a:t>
            </a:r>
            <a:r>
              <a:rPr lang="ja-JP" altLang="en-US" sz="1200" dirty="0"/>
              <a:t>回 会合 </a:t>
            </a:r>
            <a:r>
              <a:rPr lang="en-US" altLang="ja-JP" sz="1200" dirty="0"/>
              <a:t>2020/02/18 @</a:t>
            </a:r>
            <a:r>
              <a:rPr lang="ja-JP" altLang="en-US" sz="1200" dirty="0"/>
              <a:t>ディー・エヌ・エー </a:t>
            </a:r>
            <a:r>
              <a:rPr lang="en-US" altLang="ja-JP" sz="1200" dirty="0"/>
              <a:t>(</a:t>
            </a:r>
            <a:r>
              <a:rPr lang="ja-JP" altLang="en-US" sz="1200" dirty="0"/>
              <a:t>渋谷ヒカリエ</a:t>
            </a:r>
            <a:r>
              <a:rPr lang="en-US" altLang="ja-JP" sz="1200" dirty="0"/>
              <a:t>)</a:t>
            </a:r>
            <a:r>
              <a:rPr lang="ja-JP" altLang="en-US" sz="1200" dirty="0"/>
              <a:t>［開催中止］</a:t>
            </a:r>
            <a:endParaRPr lang="en-US" altLang="ja-JP" sz="1200" dirty="0"/>
          </a:p>
          <a:p>
            <a:r>
              <a:rPr lang="ja-JP" altLang="en-US" sz="1200" dirty="0"/>
              <a:t>第</a:t>
            </a:r>
            <a:r>
              <a:rPr lang="en-US" altLang="ja-JP" sz="1200" dirty="0"/>
              <a:t>14</a:t>
            </a:r>
            <a:r>
              <a:rPr lang="ja-JP" altLang="en-US" sz="1200" dirty="0"/>
              <a:t>回 会合／第</a:t>
            </a:r>
            <a:r>
              <a:rPr lang="en-US" altLang="ja-JP" sz="1200" dirty="0"/>
              <a:t>01</a:t>
            </a:r>
            <a:r>
              <a:rPr lang="ja-JP" altLang="en-US" sz="1200" dirty="0"/>
              <a:t>回オンライン会合 </a:t>
            </a:r>
            <a:r>
              <a:rPr lang="en-US" altLang="ja-JP" sz="1200" dirty="0"/>
              <a:t>2020/04/23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15</a:t>
            </a:r>
            <a:r>
              <a:rPr lang="ja-JP" altLang="en-US" sz="1200" dirty="0"/>
              <a:t>回 会合／第</a:t>
            </a:r>
            <a:r>
              <a:rPr lang="en-US" altLang="ja-JP" sz="1200" dirty="0"/>
              <a:t>02</a:t>
            </a:r>
            <a:r>
              <a:rPr lang="ja-JP" altLang="en-US" sz="1200" dirty="0"/>
              <a:t>回オンライン会合 </a:t>
            </a:r>
            <a:r>
              <a:rPr lang="en-US" altLang="ja-JP" sz="1200" dirty="0"/>
              <a:t>2020/06/18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16</a:t>
            </a:r>
            <a:r>
              <a:rPr lang="ja-JP" altLang="en-US" sz="1200" dirty="0"/>
              <a:t>回 会合／第</a:t>
            </a:r>
            <a:r>
              <a:rPr lang="en-US" altLang="ja-JP" sz="1200" dirty="0"/>
              <a:t>03</a:t>
            </a:r>
            <a:r>
              <a:rPr lang="ja-JP" altLang="en-US" sz="1200" dirty="0"/>
              <a:t>回オンライン会合 </a:t>
            </a:r>
            <a:r>
              <a:rPr lang="en-US" altLang="ja-JP" sz="1200" dirty="0"/>
              <a:t>2020/10/15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17</a:t>
            </a:r>
            <a:r>
              <a:rPr lang="ja-JP" altLang="en-US" sz="1200" dirty="0"/>
              <a:t>回 会合／第</a:t>
            </a:r>
            <a:r>
              <a:rPr lang="en-US" altLang="ja-JP" sz="1200" dirty="0"/>
              <a:t>04</a:t>
            </a:r>
            <a:r>
              <a:rPr lang="ja-JP" altLang="en-US" sz="1200" dirty="0"/>
              <a:t>回オンライン会合 </a:t>
            </a:r>
            <a:r>
              <a:rPr lang="en-US" altLang="ja-JP" sz="1200" dirty="0"/>
              <a:t>2020/12/16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18</a:t>
            </a:r>
            <a:r>
              <a:rPr lang="ja-JP" altLang="en-US" sz="1200" dirty="0"/>
              <a:t>回 会合／第</a:t>
            </a:r>
            <a:r>
              <a:rPr lang="en-US" altLang="ja-JP" sz="1200" dirty="0"/>
              <a:t>05</a:t>
            </a:r>
            <a:r>
              <a:rPr lang="ja-JP" altLang="en-US" sz="1200" dirty="0"/>
              <a:t>回オンライン会合 </a:t>
            </a:r>
            <a:r>
              <a:rPr lang="en-US" altLang="ja-JP" sz="1200" dirty="0"/>
              <a:t>2021/03/17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19</a:t>
            </a:r>
            <a:r>
              <a:rPr lang="ja-JP" altLang="en-US" sz="1200" dirty="0"/>
              <a:t>回 会合／第</a:t>
            </a:r>
            <a:r>
              <a:rPr lang="en-US" altLang="ja-JP" sz="1200" dirty="0"/>
              <a:t>06</a:t>
            </a:r>
            <a:r>
              <a:rPr lang="ja-JP" altLang="en-US" sz="1200" dirty="0"/>
              <a:t>回オンライン会合 </a:t>
            </a:r>
            <a:r>
              <a:rPr lang="en-US" altLang="ja-JP" sz="1200" dirty="0"/>
              <a:t>2021/05/26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20</a:t>
            </a:r>
            <a:r>
              <a:rPr lang="ja-JP" altLang="en-US" sz="1200" dirty="0"/>
              <a:t>回 会合／第</a:t>
            </a:r>
            <a:r>
              <a:rPr lang="en-US" altLang="ja-JP" sz="1200" dirty="0"/>
              <a:t>07</a:t>
            </a:r>
            <a:r>
              <a:rPr lang="ja-JP" altLang="en-US" sz="1200" dirty="0"/>
              <a:t>回オンライン会合 </a:t>
            </a:r>
            <a:r>
              <a:rPr lang="en-US" altLang="ja-JP" sz="1200" dirty="0"/>
              <a:t>2021/07/29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21</a:t>
            </a:r>
            <a:r>
              <a:rPr lang="ja-JP" altLang="en-US" sz="1200" dirty="0"/>
              <a:t>回 会合／第</a:t>
            </a:r>
            <a:r>
              <a:rPr lang="en-US" altLang="ja-JP" sz="1200" dirty="0"/>
              <a:t>08</a:t>
            </a:r>
            <a:r>
              <a:rPr lang="ja-JP" altLang="en-US" sz="1200" dirty="0"/>
              <a:t>回オンライン会合 </a:t>
            </a:r>
            <a:r>
              <a:rPr lang="en-US" altLang="ja-JP" sz="1200" dirty="0"/>
              <a:t>2021/10/20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22</a:t>
            </a:r>
            <a:r>
              <a:rPr lang="ja-JP" altLang="en-US" sz="1200" dirty="0"/>
              <a:t>回 会合／第</a:t>
            </a:r>
            <a:r>
              <a:rPr lang="en-US" altLang="ja-JP" sz="1200" dirty="0"/>
              <a:t>09</a:t>
            </a:r>
            <a:r>
              <a:rPr lang="ja-JP" altLang="en-US" sz="1200" dirty="0"/>
              <a:t>回オンライン会合 </a:t>
            </a:r>
            <a:r>
              <a:rPr lang="en-US" altLang="ja-JP" sz="1200" dirty="0"/>
              <a:t>2022/01/21 @Zoom  hosted by </a:t>
            </a:r>
            <a:r>
              <a:rPr lang="ja-JP" altLang="en-US" sz="1200" dirty="0"/>
              <a:t>ソシオネクスト</a:t>
            </a:r>
            <a:endParaRPr lang="en-US" altLang="ja-JP" sz="1200" dirty="0"/>
          </a:p>
          <a:p>
            <a:r>
              <a:rPr lang="ja-JP" altLang="en-US" sz="1200" dirty="0"/>
              <a:t>第</a:t>
            </a:r>
            <a:r>
              <a:rPr lang="en-US" altLang="ja-JP" sz="1200" dirty="0"/>
              <a:t>23</a:t>
            </a:r>
            <a:r>
              <a:rPr lang="ja-JP" altLang="en-US" sz="1200" dirty="0"/>
              <a:t>回 会合／第</a:t>
            </a:r>
            <a:r>
              <a:rPr lang="en-US" altLang="ja-JP" sz="1200" dirty="0"/>
              <a:t>10</a:t>
            </a:r>
            <a:r>
              <a:rPr lang="ja-JP" altLang="en-US" sz="1200" dirty="0"/>
              <a:t>回オンライン会合 </a:t>
            </a:r>
            <a:r>
              <a:rPr lang="en-US" altLang="ja-JP" sz="1200" dirty="0"/>
              <a:t>2022/04/20 @Zoom  hosted by </a:t>
            </a:r>
            <a:r>
              <a:rPr lang="ja-JP" altLang="en-US" sz="1200" dirty="0"/>
              <a:t>ソシオネクスト</a:t>
            </a:r>
            <a:endParaRPr lang="en-US" altLang="ja-JP" sz="1200" dirty="0"/>
          </a:p>
          <a:p>
            <a:r>
              <a:rPr lang="ja-JP" altLang="en-US" sz="1200" dirty="0"/>
              <a:t>第</a:t>
            </a:r>
            <a:r>
              <a:rPr lang="en-US" altLang="ja-JP" sz="1200" dirty="0"/>
              <a:t>24</a:t>
            </a:r>
            <a:r>
              <a:rPr lang="ja-JP" altLang="en-US" sz="1200" dirty="0"/>
              <a:t>回 会合／第</a:t>
            </a:r>
            <a:r>
              <a:rPr lang="en-US" altLang="ja-JP" sz="1200" dirty="0"/>
              <a:t>11</a:t>
            </a:r>
            <a:r>
              <a:rPr lang="ja-JP" altLang="en-US" sz="1200" dirty="0"/>
              <a:t>回オンライン会合 </a:t>
            </a:r>
            <a:r>
              <a:rPr lang="en-US" altLang="ja-JP" sz="1200" dirty="0"/>
              <a:t>2022/07/29 @Zoom  hosted by </a:t>
            </a:r>
            <a:r>
              <a:rPr lang="ja-JP" altLang="en-US" sz="1200" dirty="0"/>
              <a:t>ソシオネクスト</a:t>
            </a:r>
            <a:endParaRPr lang="en-US" altLang="ja-JP" sz="1200" dirty="0"/>
          </a:p>
          <a:p>
            <a:r>
              <a:rPr lang="ja-JP" altLang="en-US" sz="1200" dirty="0"/>
              <a:t>第</a:t>
            </a:r>
            <a:r>
              <a:rPr lang="en-US" altLang="ja-JP" sz="1200" dirty="0"/>
              <a:t>25</a:t>
            </a:r>
            <a:r>
              <a:rPr lang="ja-JP" altLang="en-US" sz="1200" dirty="0"/>
              <a:t>回 会合／第</a:t>
            </a:r>
            <a:r>
              <a:rPr lang="en-US" altLang="ja-JP" sz="1200" dirty="0"/>
              <a:t>12</a:t>
            </a:r>
            <a:r>
              <a:rPr lang="ja-JP" altLang="en-US" sz="1200" dirty="0"/>
              <a:t>回オンライン会合 </a:t>
            </a:r>
            <a:r>
              <a:rPr lang="en-US" altLang="ja-JP" sz="1200" dirty="0"/>
              <a:t>2022/10/31 @Zoom  hosted by </a:t>
            </a:r>
            <a:r>
              <a:rPr lang="ja-JP" altLang="en-US" sz="1200" dirty="0"/>
              <a:t>ソシオネクスト</a:t>
            </a:r>
            <a:endParaRPr lang="en-US" altLang="ja-JP" sz="1200" dirty="0"/>
          </a:p>
          <a:p>
            <a:r>
              <a:rPr lang="ja-JP" altLang="en-US" sz="1200" dirty="0"/>
              <a:t>第</a:t>
            </a:r>
            <a:r>
              <a:rPr lang="en-US" altLang="ja-JP" sz="1200" dirty="0"/>
              <a:t>26</a:t>
            </a:r>
            <a:r>
              <a:rPr lang="ja-JP" altLang="en-US" sz="1200" dirty="0"/>
              <a:t>回 </a:t>
            </a:r>
            <a:r>
              <a:rPr lang="ja-JP" altLang="en-US" sz="1400" b="1" dirty="0">
                <a:solidFill>
                  <a:srgbClr val="0070C0"/>
                </a:solidFill>
              </a:rPr>
              <a:t>リアル・オンライン ハイブリッド開催 </a:t>
            </a:r>
            <a:r>
              <a:rPr lang="en-US" altLang="ja-JP" sz="1400" b="1" dirty="0">
                <a:solidFill>
                  <a:srgbClr val="0070C0"/>
                </a:solidFill>
              </a:rPr>
              <a:t>2023/02/09 </a:t>
            </a:r>
            <a:r>
              <a:rPr lang="ja-JP" altLang="en-US" sz="1400" b="1" dirty="0">
                <a:solidFill>
                  <a:srgbClr val="0070C0"/>
                </a:solidFill>
              </a:rPr>
              <a:t>＠日立ソリューションズ </a:t>
            </a:r>
            <a:r>
              <a:rPr lang="en-US" altLang="ja-JP" sz="1400" b="1" dirty="0">
                <a:solidFill>
                  <a:srgbClr val="0070C0"/>
                </a:solidFill>
              </a:rPr>
              <a:t>(</a:t>
            </a:r>
            <a:r>
              <a:rPr lang="ja-JP" altLang="en-US" sz="1400" b="1" dirty="0">
                <a:solidFill>
                  <a:srgbClr val="0070C0"/>
                </a:solidFill>
              </a:rPr>
              <a:t>日立大森ビル</a:t>
            </a:r>
            <a:r>
              <a:rPr lang="en-US" altLang="ja-JP" sz="1400" b="1" dirty="0">
                <a:solidFill>
                  <a:srgbClr val="0070C0"/>
                </a:solidFill>
              </a:rPr>
              <a:t>)</a:t>
            </a:r>
            <a:endParaRPr lang="ja-JP" altLang="en-US" sz="1400" b="1" dirty="0">
              <a:solidFill>
                <a:srgbClr val="0070C0"/>
              </a:solidFill>
            </a:endParaRPr>
          </a:p>
        </p:txBody>
      </p:sp>
      <p:sp>
        <p:nvSpPr>
          <p:cNvPr id="3" name="フッター プレースホルダー 2">
            <a:extLst>
              <a:ext uri="{FF2B5EF4-FFF2-40B4-BE49-F238E27FC236}">
                <a16:creationId xmlns:a16="http://schemas.microsoft.com/office/drawing/2014/main" id="{3B54B8C1-2CBE-4C15-B5E4-B205FBBCC645}"/>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テキスト ボックス 4">
            <a:extLst>
              <a:ext uri="{FF2B5EF4-FFF2-40B4-BE49-F238E27FC236}">
                <a16:creationId xmlns:a16="http://schemas.microsoft.com/office/drawing/2014/main" id="{8CD32AEC-4536-4AAE-D09C-2CD029C468A2}"/>
              </a:ext>
            </a:extLst>
          </p:cNvPr>
          <p:cNvSpPr txBox="1"/>
          <p:nvPr/>
        </p:nvSpPr>
        <p:spPr>
          <a:xfrm>
            <a:off x="6827325" y="4692404"/>
            <a:ext cx="5013533" cy="1200329"/>
          </a:xfrm>
          <a:prstGeom prst="rect">
            <a:avLst/>
          </a:prstGeom>
          <a:noFill/>
          <a:ln>
            <a:solidFill>
              <a:srgbClr val="00849D"/>
            </a:solidFill>
          </a:ln>
        </p:spPr>
        <p:txBody>
          <a:bodyPr wrap="square" rtlCol="0">
            <a:spAutoFit/>
          </a:bodyPr>
          <a:lstStyle/>
          <a:p>
            <a:pPr marL="180975" indent="-180975">
              <a:buFont typeface="Arial" panose="020B0604020202020204" pitchFamily="34" charset="0"/>
              <a:buChar char="•"/>
            </a:pPr>
            <a:r>
              <a:rPr kumimoji="1" lang="ja-JP" altLang="en-US" dirty="0">
                <a:solidFill>
                  <a:srgbClr val="0070C0"/>
                </a:solidFill>
              </a:rPr>
              <a:t>コロナ禍以降、全体会合はオンラインに</a:t>
            </a:r>
            <a:endParaRPr kumimoji="1" lang="en-US" altLang="ja-JP" dirty="0">
              <a:solidFill>
                <a:srgbClr val="0070C0"/>
              </a:solidFill>
            </a:endParaRPr>
          </a:p>
          <a:p>
            <a:pPr marL="180975" indent="-180975">
              <a:buFont typeface="Arial" panose="020B0604020202020204" pitchFamily="34" charset="0"/>
              <a:buChar char="•"/>
            </a:pPr>
            <a:r>
              <a:rPr lang="ja-JP" altLang="en-US" dirty="0">
                <a:solidFill>
                  <a:srgbClr val="0070C0"/>
                </a:solidFill>
              </a:rPr>
              <a:t>オンラインでも </a:t>
            </a:r>
            <a:r>
              <a:rPr lang="en-US" altLang="ja-JP" dirty="0">
                <a:solidFill>
                  <a:srgbClr val="0070C0"/>
                </a:solidFill>
              </a:rPr>
              <a:t>sg</a:t>
            </a:r>
            <a:r>
              <a:rPr lang="ja-JP" altLang="en-US" dirty="0">
                <a:solidFill>
                  <a:srgbClr val="0070C0"/>
                </a:solidFill>
              </a:rPr>
              <a:t>活動をベースに活発に活動</a:t>
            </a:r>
            <a:endParaRPr lang="en-US" altLang="ja-JP" dirty="0">
              <a:solidFill>
                <a:srgbClr val="0070C0"/>
              </a:solidFill>
            </a:endParaRPr>
          </a:p>
          <a:p>
            <a:pPr marL="180975" indent="-180975">
              <a:buFont typeface="Arial" panose="020B0604020202020204" pitchFamily="34" charset="0"/>
              <a:buChar char="•"/>
            </a:pPr>
            <a:r>
              <a:rPr kumimoji="1" lang="ja-JP" altLang="en-US" dirty="0">
                <a:solidFill>
                  <a:srgbClr val="0070C0"/>
                </a:solidFill>
              </a:rPr>
              <a:t>今回のリアル・オンライン会合を契機にリアルでの活動活性化も企画</a:t>
            </a:r>
          </a:p>
        </p:txBody>
      </p:sp>
      <p:sp>
        <p:nvSpPr>
          <p:cNvPr id="8" name="スライド番号プレースホルダー 7">
            <a:extLst>
              <a:ext uri="{FF2B5EF4-FFF2-40B4-BE49-F238E27FC236}">
                <a16:creationId xmlns:a16="http://schemas.microsoft.com/office/drawing/2014/main" id="{90BE26EF-E9F2-0219-ECB6-79ABF27C47D6}"/>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spTree>
    <p:extLst>
      <p:ext uri="{BB962C8B-B14F-4D97-AF65-F5344CB8AC3E}">
        <p14:creationId xmlns:p14="http://schemas.microsoft.com/office/powerpoint/2010/main" val="3491563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297040"/>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1209830563"/>
              </p:ext>
            </p:extLst>
          </p:nvPr>
        </p:nvGraphicFramePr>
        <p:xfrm>
          <a:off x="372978" y="1713999"/>
          <a:ext cx="11225463" cy="4084320"/>
        </p:xfrm>
        <a:graphic>
          <a:graphicData uri="http://schemas.openxmlformats.org/drawingml/2006/table">
            <a:tbl>
              <a:tblPr firstRow="1" bandRow="1"/>
              <a:tblGrid>
                <a:gridCol w="915377">
                  <a:extLst>
                    <a:ext uri="{9D8B030D-6E8A-4147-A177-3AD203B41FA5}">
                      <a16:colId xmlns:a16="http://schemas.microsoft.com/office/drawing/2014/main" val="1905099749"/>
                    </a:ext>
                  </a:extLst>
                </a:gridCol>
                <a:gridCol w="1349348">
                  <a:extLst>
                    <a:ext uri="{9D8B030D-6E8A-4147-A177-3AD203B41FA5}">
                      <a16:colId xmlns:a16="http://schemas.microsoft.com/office/drawing/2014/main" val="3818027622"/>
                    </a:ext>
                  </a:extLst>
                </a:gridCol>
                <a:gridCol w="7798075">
                  <a:extLst>
                    <a:ext uri="{9D8B030D-6E8A-4147-A177-3AD203B41FA5}">
                      <a16:colId xmlns:a16="http://schemas.microsoft.com/office/drawing/2014/main" val="3749632987"/>
                    </a:ext>
                  </a:extLst>
                </a:gridCol>
                <a:gridCol w="1162663">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18</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2021/3/17</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Japan WG</a:t>
                      </a:r>
                      <a:r>
                        <a:rPr kumimoji="1" lang="ja-JP" altLang="en-US" sz="1600" dirty="0"/>
                        <a:t>成果物紹介　</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56</a:t>
                      </a:r>
                      <a:endParaRPr kumimoji="1" lang="ja-JP" altLang="en-US"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4694298"/>
                  </a:ext>
                </a:extLst>
              </a:tr>
              <a:tr h="603806">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19</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2021/5/26</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事例紹介：</a:t>
                      </a:r>
                      <a:endParaRPr kumimoji="1" lang="en-US" altLang="ja-JP" sz="1600" dirty="0"/>
                    </a:p>
                    <a:p>
                      <a:r>
                        <a:rPr kumimoji="1" lang="ja-JP" altLang="en-US" sz="1600" dirty="0"/>
                        <a:t>「</a:t>
                      </a:r>
                      <a:r>
                        <a:rPr kumimoji="1" lang="en-US" altLang="ja-JP" sz="1600" dirty="0"/>
                        <a:t>NEC</a:t>
                      </a:r>
                      <a:r>
                        <a:rPr kumimoji="1" lang="ja-JP" altLang="en-US" sz="1600" dirty="0"/>
                        <a:t>グループへ実施した</a:t>
                      </a:r>
                      <a:r>
                        <a:rPr kumimoji="1" lang="en-US" altLang="ja-JP" sz="1600" dirty="0"/>
                        <a:t>OSS</a:t>
                      </a:r>
                      <a:r>
                        <a:rPr kumimoji="1" lang="ja-JP" altLang="en-US" sz="1600" dirty="0"/>
                        <a:t>必須教育とそのフィードバック」</a:t>
                      </a:r>
                    </a:p>
                    <a:p>
                      <a:r>
                        <a:rPr kumimoji="1" lang="ja-JP" altLang="en-US" sz="1600" dirty="0"/>
                        <a:t>「ニコンの</a:t>
                      </a:r>
                      <a:r>
                        <a:rPr kumimoji="1" lang="en-US" altLang="ja-JP" sz="1600" dirty="0"/>
                        <a:t>OpenChain </a:t>
                      </a:r>
                      <a:r>
                        <a:rPr kumimoji="1" lang="ja-JP" altLang="en-US" sz="1600" dirty="0"/>
                        <a:t>認証の取り組み」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58</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640637"/>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20</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2021/7/29</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Lightning Talk:  </a:t>
                      </a:r>
                      <a:r>
                        <a:rPr kumimoji="1" lang="ja-JP" altLang="en-US" sz="1600" dirty="0"/>
                        <a:t>「各社の状況：</a:t>
                      </a:r>
                      <a:r>
                        <a:rPr kumimoji="1" lang="en-US" altLang="ja-JP" sz="1600" dirty="0"/>
                        <a:t>OSS</a:t>
                      </a:r>
                      <a:r>
                        <a:rPr kumimoji="1" lang="ja-JP" altLang="en-US" sz="1600" dirty="0"/>
                        <a:t>に関するポリシー編」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66</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12490"/>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21</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2021/10/20</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ja-JP" sz="1600" kern="1200" dirty="0">
                          <a:solidFill>
                            <a:schemeClr val="dk1"/>
                          </a:solidFill>
                          <a:effectLst/>
                          <a:latin typeface="+mn-lt"/>
                          <a:ea typeface="+mn-ea"/>
                          <a:cs typeface="+mn-cs"/>
                        </a:rPr>
                        <a:t>事例紹介</a:t>
                      </a:r>
                      <a:r>
                        <a:rPr kumimoji="1" lang="en-US" altLang="ja-JP" sz="1600" kern="1200" dirty="0">
                          <a:solidFill>
                            <a:schemeClr val="dk1"/>
                          </a:solidFill>
                          <a:effectLst/>
                          <a:latin typeface="+mn-lt"/>
                          <a:ea typeface="+mn-ea"/>
                          <a:cs typeface="+mn-cs"/>
                        </a:rPr>
                        <a:t>: </a:t>
                      </a:r>
                      <a:r>
                        <a:rPr kumimoji="1" lang="ja-JP" altLang="ja-JP" sz="1600" kern="1200" dirty="0">
                          <a:solidFill>
                            <a:schemeClr val="dk1"/>
                          </a:solidFill>
                          <a:effectLst/>
                          <a:latin typeface="+mn-lt"/>
                          <a:ea typeface="+mn-ea"/>
                          <a:cs typeface="+mn-cs"/>
                        </a:rPr>
                        <a:t>「</a:t>
                      </a:r>
                      <a:r>
                        <a:rPr kumimoji="1" lang="en-US" altLang="ja-JP" sz="1600" kern="1200" dirty="0">
                          <a:solidFill>
                            <a:schemeClr val="dk1"/>
                          </a:solidFill>
                          <a:effectLst/>
                          <a:latin typeface="+mn-lt"/>
                          <a:ea typeface="+mn-ea"/>
                          <a:cs typeface="+mn-cs"/>
                        </a:rPr>
                        <a:t>Growing Open Source Culture Inside Sony</a:t>
                      </a:r>
                      <a:r>
                        <a:rPr kumimoji="1" lang="ja-JP" altLang="ja-JP" sz="1600" kern="1200" dirty="0">
                          <a:solidFill>
                            <a:schemeClr val="dk1"/>
                          </a:solidFill>
                          <a:effectLst/>
                          <a:latin typeface="+mn-lt"/>
                          <a:ea typeface="+mn-ea"/>
                          <a:cs typeface="+mn-cs"/>
                        </a:rPr>
                        <a:t>」</a:t>
                      </a:r>
                      <a:endParaRPr kumimoji="1" lang="ja-JP" altLang="en-US" sz="20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79</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288126"/>
                  </a:ext>
                </a:extLst>
              </a:tr>
              <a:tr h="241523">
                <a:tc>
                  <a:txBody>
                    <a:bodyPr/>
                    <a:lstStyle/>
                    <a:p>
                      <a:r>
                        <a:rPr kumimoji="1" lang="ja-JP" altLang="en-US" sz="1600" dirty="0"/>
                        <a:t>第</a:t>
                      </a:r>
                      <a:r>
                        <a:rPr kumimoji="1" lang="en-US" altLang="ja-JP" sz="1600" dirty="0"/>
                        <a:t>22</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2022/1/21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t>事例紹介</a:t>
                      </a:r>
                      <a:r>
                        <a:rPr kumimoji="1" lang="en-US" altLang="ja-JP" sz="1600" dirty="0"/>
                        <a:t>: </a:t>
                      </a:r>
                      <a:r>
                        <a:rPr kumimoji="1" lang="ja-JP" altLang="en-US" sz="1600" dirty="0"/>
                        <a:t>「メルカリの</a:t>
                      </a:r>
                      <a:r>
                        <a:rPr kumimoji="1" lang="en-US" altLang="ja-JP" sz="1600" dirty="0"/>
                        <a:t>OSPO </a:t>
                      </a:r>
                      <a:r>
                        <a:rPr kumimoji="1" lang="ja-JP" altLang="en-US" sz="1600" dirty="0"/>
                        <a:t>立ち上げ事例」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57</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2834618"/>
                  </a:ext>
                </a:extLst>
              </a:tr>
              <a:tr h="241523">
                <a:tc>
                  <a:txBody>
                    <a:bodyPr/>
                    <a:lstStyle/>
                    <a:p>
                      <a:r>
                        <a:rPr kumimoji="1" lang="ja-JP" altLang="en-US" sz="1600" dirty="0"/>
                        <a:t>第</a:t>
                      </a:r>
                      <a:r>
                        <a:rPr kumimoji="1" lang="en-US" altLang="ja-JP" sz="1600" dirty="0"/>
                        <a:t>23</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2022/4/20</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altLang="ja-JP" sz="1600" dirty="0" err="1">
                          <a:solidFill>
                            <a:prstClr val="black"/>
                          </a:solidFill>
                          <a:latin typeface="+mn-ea"/>
                          <a:ea typeface="+mn-ea"/>
                        </a:rPr>
                        <a:t>OpenChain</a:t>
                      </a:r>
                      <a:r>
                        <a:rPr lang="en-US" altLang="ja-JP" sz="1600" dirty="0">
                          <a:solidFill>
                            <a:prstClr val="black"/>
                          </a:solidFill>
                          <a:latin typeface="+mn-ea"/>
                          <a:ea typeface="+mn-ea"/>
                        </a:rPr>
                        <a:t> Industry Survey 2022 (</a:t>
                      </a:r>
                      <a:r>
                        <a:rPr lang="en-US" altLang="ja-JP" sz="1600" dirty="0" err="1">
                          <a:solidFill>
                            <a:prstClr val="black"/>
                          </a:solidFill>
                          <a:latin typeface="+mn-ea"/>
                          <a:ea typeface="+mn-ea"/>
                        </a:rPr>
                        <a:t>OpenChain</a:t>
                      </a:r>
                      <a:r>
                        <a:rPr lang="ja-JP" altLang="en-US" sz="1600" dirty="0">
                          <a:solidFill>
                            <a:prstClr val="black"/>
                          </a:solidFill>
                          <a:latin typeface="+mn-ea"/>
                          <a:ea typeface="+mn-ea"/>
                        </a:rPr>
                        <a:t>業界調査</a:t>
                      </a:r>
                      <a:r>
                        <a:rPr lang="en-US" altLang="ja-JP" sz="1600" dirty="0">
                          <a:solidFill>
                            <a:prstClr val="black"/>
                          </a:solidFill>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50</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156357"/>
                  </a:ext>
                </a:extLst>
              </a:tr>
              <a:tr h="241523">
                <a:tc>
                  <a:txBody>
                    <a:bodyPr/>
                    <a:lstStyle/>
                    <a:p>
                      <a:r>
                        <a:rPr kumimoji="1" lang="ja-JP" altLang="en-US" sz="1600" dirty="0"/>
                        <a:t>第</a:t>
                      </a:r>
                      <a:r>
                        <a:rPr kumimoji="1" lang="en-US" altLang="ja-JP" sz="1600" dirty="0"/>
                        <a:t>24</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2022/7/29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latin typeface="+mn-ea"/>
                          <a:ea typeface="+mn-ea"/>
                        </a:rPr>
                        <a:t>「</a:t>
                      </a:r>
                      <a:r>
                        <a:rPr kumimoji="1" lang="en-US" altLang="ja-JP" sz="1600" dirty="0">
                          <a:latin typeface="+mn-ea"/>
                          <a:ea typeface="+mn-ea"/>
                        </a:rPr>
                        <a:t>Open Source Program Office </a:t>
                      </a:r>
                      <a:r>
                        <a:rPr kumimoji="1" lang="ja-JP" altLang="en-US" sz="1600" dirty="0">
                          <a:latin typeface="+mn-ea"/>
                          <a:ea typeface="+mn-ea"/>
                        </a:rPr>
                        <a:t>立ち上げの背景」（サイバートラスト）</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53</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292803"/>
                  </a:ext>
                </a:extLst>
              </a:tr>
              <a:tr h="241523">
                <a:tc>
                  <a:txBody>
                    <a:bodyPr/>
                    <a:lstStyle/>
                    <a:p>
                      <a:r>
                        <a:rPr kumimoji="1" lang="ja-JP" altLang="en-US" sz="1600" dirty="0"/>
                        <a:t>第</a:t>
                      </a:r>
                      <a:r>
                        <a:rPr kumimoji="1" lang="en-US" altLang="ja-JP" sz="1600" dirty="0"/>
                        <a:t>25</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2022/10/31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latin typeface="+mn-ea"/>
                          <a:ea typeface="+mn-ea"/>
                        </a:rPr>
                        <a:t>Leaflet </a:t>
                      </a:r>
                      <a:r>
                        <a:rPr kumimoji="1" lang="en-US" altLang="ja-JP" sz="1600" dirty="0" err="1">
                          <a:latin typeface="+mn-ea"/>
                          <a:ea typeface="+mn-ea"/>
                        </a:rPr>
                        <a:t>SubWG</a:t>
                      </a:r>
                      <a:r>
                        <a:rPr kumimoji="1" lang="ja-JP" altLang="en-US" sz="1600" dirty="0">
                          <a:latin typeface="+mn-ea"/>
                          <a:ea typeface="+mn-ea"/>
                        </a:rPr>
                        <a:t>よりお知らせ、</a:t>
                      </a:r>
                      <a:r>
                        <a:rPr kumimoji="1" lang="en-US" altLang="ja-JP" sz="1600" dirty="0">
                          <a:latin typeface="+mn-ea"/>
                          <a:ea typeface="+mn-ea"/>
                        </a:rPr>
                        <a:t>OSPO </a:t>
                      </a:r>
                      <a:r>
                        <a:rPr kumimoji="1" lang="en-US" altLang="ja-JP" sz="1600" dirty="0" err="1">
                          <a:latin typeface="+mn-ea"/>
                          <a:ea typeface="+mn-ea"/>
                        </a:rPr>
                        <a:t>SubWG</a:t>
                      </a:r>
                      <a:r>
                        <a:rPr kumimoji="1" lang="ja-JP" altLang="en-US" sz="1600" dirty="0">
                          <a:latin typeface="+mn-ea"/>
                          <a:ea typeface="+mn-ea"/>
                        </a:rPr>
                        <a:t>の紹介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48</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834583"/>
                  </a:ext>
                </a:extLst>
              </a:tr>
              <a:tr h="241523">
                <a:tc>
                  <a:txBody>
                    <a:bodyPr/>
                    <a:lstStyle/>
                    <a:p>
                      <a:r>
                        <a:rPr kumimoji="1" lang="ja-JP" altLang="en-US" sz="1600" dirty="0"/>
                        <a:t>第</a:t>
                      </a:r>
                      <a:r>
                        <a:rPr kumimoji="1" lang="en-US" altLang="ja-JP" sz="1600" dirty="0"/>
                        <a:t>26</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2023/02/09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の取組みの紹介、</a:t>
                      </a:r>
                      <a:r>
                        <a:rPr kumimoji="1" lang="en-US" altLang="ja-JP" sz="1600" dirty="0">
                          <a:latin typeface="+mn-ea"/>
                          <a:ea typeface="+mn-ea"/>
                        </a:rPr>
                        <a:t>SPDX</a:t>
                      </a:r>
                      <a:r>
                        <a:rPr kumimoji="1" lang="ja-JP" altLang="en-US" sz="1600" dirty="0">
                          <a:latin typeface="+mn-ea"/>
                          <a:ea typeface="+mn-ea"/>
                        </a:rPr>
                        <a:t>用拡張機能 </a:t>
                      </a:r>
                      <a:r>
                        <a:rPr kumimoji="1" lang="en-US" altLang="ja-JP" sz="1600" dirty="0">
                          <a:latin typeface="+mn-ea"/>
                          <a:ea typeface="+mn-ea"/>
                        </a:rPr>
                        <a:t>on </a:t>
                      </a:r>
                      <a:r>
                        <a:rPr kumimoji="1" lang="en-US" altLang="ja-JP" sz="1600" dirty="0" err="1">
                          <a:latin typeface="+mn-ea"/>
                          <a:ea typeface="+mn-ea"/>
                        </a:rPr>
                        <a:t>VSCode</a:t>
                      </a:r>
                      <a:r>
                        <a:rPr kumimoji="1" lang="en-US" altLang="ja-JP" sz="1600" dirty="0">
                          <a:latin typeface="+mn-ea"/>
                          <a:ea typeface="+mn-ea"/>
                        </a:rPr>
                        <a:t> </a:t>
                      </a:r>
                      <a:r>
                        <a:rPr kumimoji="1" lang="ja-JP" altLang="en-US" sz="1600" dirty="0">
                          <a:latin typeface="+mn-ea"/>
                          <a:ea typeface="+mn-ea"/>
                        </a:rPr>
                        <a:t>の紹介 </a:t>
                      </a:r>
                      <a:r>
                        <a:rPr kumimoji="1" lang="en-US" altLang="ja-JP" sz="1400" dirty="0">
                          <a:latin typeface="+mn-ea"/>
                          <a:ea typeface="+mn-ea"/>
                        </a:rPr>
                        <a:t>(</a:t>
                      </a:r>
                      <a:r>
                        <a:rPr kumimoji="1" lang="ja-JP" altLang="en-US" sz="1400" dirty="0">
                          <a:latin typeface="+mn-ea"/>
                          <a:ea typeface="+mn-ea"/>
                        </a:rPr>
                        <a:t>日立ソリューションズ</a:t>
                      </a:r>
                      <a:r>
                        <a:rPr kumimoji="1" lang="en-US" altLang="ja-JP" sz="1400" dirty="0">
                          <a:latin typeface="+mn-ea"/>
                          <a:ea typeface="+mn-ea"/>
                        </a:rPr>
                        <a:t>)</a:t>
                      </a:r>
                      <a:endParaRPr kumimoji="1" lang="en-US" altLang="ja-JP" sz="1600" dirty="0">
                        <a:latin typeface="+mn-ea"/>
                        <a:ea typeface="+mn-ea"/>
                      </a:endParaRPr>
                    </a:p>
                    <a:p>
                      <a:pPr marL="180975" indent="-180975">
                        <a:buFont typeface="Arial" panose="020B0604020202020204" pitchFamily="34" charset="0"/>
                        <a:buChar char="•"/>
                      </a:pPr>
                      <a:r>
                        <a:rPr kumimoji="1" lang="ja-JP" altLang="en-US" sz="1600" dirty="0">
                          <a:latin typeface="+mn-ea"/>
                          <a:ea typeface="+mn-ea"/>
                        </a:rPr>
                        <a:t>「</a:t>
                      </a:r>
                      <a:r>
                        <a:rPr kumimoji="1" lang="en-US" altLang="ja-JP" sz="1600" dirty="0">
                          <a:latin typeface="+mn-ea"/>
                          <a:ea typeface="+mn-ea"/>
                        </a:rPr>
                        <a:t>ISO/IEC 5230</a:t>
                      </a:r>
                      <a:r>
                        <a:rPr kumimoji="1" lang="ja-JP" altLang="en-US" sz="1600" dirty="0">
                          <a:latin typeface="+mn-ea"/>
                          <a:ea typeface="+mn-ea"/>
                        </a:rPr>
                        <a:t>の適合に向けて」、「</a:t>
                      </a:r>
                      <a:r>
                        <a:rPr kumimoji="1" lang="en-US" altLang="ja-JP" sz="1600" dirty="0">
                          <a:latin typeface="+mn-ea"/>
                          <a:ea typeface="+mn-ea"/>
                        </a:rPr>
                        <a:t>OSS</a:t>
                      </a:r>
                      <a:r>
                        <a:rPr kumimoji="1" lang="ja-JP" altLang="en-US" sz="1600" dirty="0">
                          <a:latin typeface="+mn-ea"/>
                          <a:ea typeface="+mn-ea"/>
                        </a:rPr>
                        <a:t>教育の整備と全社展開」</a:t>
                      </a:r>
                      <a:r>
                        <a:rPr kumimoji="1" lang="en-US" altLang="ja-JP" sz="1400" dirty="0">
                          <a:latin typeface="+mn-ea"/>
                          <a:ea typeface="+mn-ea"/>
                        </a:rPr>
                        <a:t>(</a:t>
                      </a:r>
                      <a:r>
                        <a:rPr kumimoji="1" lang="ja-JP" altLang="en-US" sz="1400" dirty="0">
                          <a:latin typeface="+mn-ea"/>
                          <a:ea typeface="+mn-ea"/>
                        </a:rPr>
                        <a:t>東芝</a:t>
                      </a:r>
                      <a:r>
                        <a:rPr kumimoji="1" lang="en-US" altLang="ja-JP" sz="1400" dirty="0">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293391"/>
                  </a:ext>
                </a:extLst>
              </a:tr>
            </a:tbl>
          </a:graphicData>
        </a:graphic>
      </p:graphicFrame>
      <p:sp>
        <p:nvSpPr>
          <p:cNvPr id="3" name="フッター プレースホルダー 2">
            <a:extLst>
              <a:ext uri="{FF2B5EF4-FFF2-40B4-BE49-F238E27FC236}">
                <a16:creationId xmlns:a16="http://schemas.microsoft.com/office/drawing/2014/main" id="{C2C2CAB0-6CA6-4C66-81C4-66CFF7B0263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DC5375ED-B9C4-4EB9-5E06-F510F8A61ED6}"/>
              </a:ext>
            </a:extLst>
          </p:cNvPr>
          <p:cNvSpPr>
            <a:spLocks noGrp="1"/>
          </p:cNvSpPr>
          <p:nvPr>
            <p:ph type="sldNum" sz="quarter" idx="4"/>
          </p:nvPr>
        </p:nvSpPr>
        <p:spPr/>
        <p:txBody>
          <a:bodyPr/>
          <a:lstStyle/>
          <a:p>
            <a:fld id="{9E677C9D-2908-4B51-B245-D0108F3FAF17}" type="slidenum">
              <a:rPr lang="ja-JP" altLang="en-US" smtClean="0"/>
              <a:pPr/>
              <a:t>26</a:t>
            </a:fld>
            <a:endParaRPr lang="ja-JP" altLang="en-US" dirty="0"/>
          </a:p>
        </p:txBody>
      </p:sp>
    </p:spTree>
    <p:extLst>
      <p:ext uri="{BB962C8B-B14F-4D97-AF65-F5344CB8AC3E}">
        <p14:creationId xmlns:p14="http://schemas.microsoft.com/office/powerpoint/2010/main" val="2494347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lang="en-US" altLang="ja-JP" sz="2400" b="1" dirty="0">
                <a:latin typeface="+mj-lt"/>
                <a:ea typeface="+mn-ea"/>
              </a:rPr>
              <a:t>Japan WG</a:t>
            </a:r>
            <a:r>
              <a:rPr lang="ja-JP" altLang="en-US" sz="2400" b="1" dirty="0">
                <a:latin typeface="+mj-lt"/>
                <a:ea typeface="+mn-ea"/>
              </a:rPr>
              <a:t> 活動をきっかけに、</a:t>
            </a:r>
            <a:r>
              <a:rPr kumimoji="1" lang="ja-JP" altLang="en-US" sz="2400" b="1" dirty="0">
                <a:latin typeface="+mj-lt"/>
                <a:ea typeface="+mn-ea"/>
              </a:rPr>
              <a:t>オープンソース に参加しませんか</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1688345210"/>
              </p:ext>
            </p:extLst>
          </p:nvPr>
        </p:nvGraphicFramePr>
        <p:xfrm>
          <a:off x="933010" y="1959261"/>
          <a:ext cx="9423973" cy="4248332"/>
        </p:xfrm>
        <a:graphic>
          <a:graphicData uri="http://schemas.openxmlformats.org/drawingml/2006/table">
            <a:tbl>
              <a:tblPr firstRow="1" bandRow="1">
                <a:tableStyleId>{2D5ABB26-0587-4C30-8999-92F81FD0307C}</a:tableStyleId>
              </a:tblPr>
              <a:tblGrid>
                <a:gridCol w="2715690">
                  <a:extLst>
                    <a:ext uri="{9D8B030D-6E8A-4147-A177-3AD203B41FA5}">
                      <a16:colId xmlns:a16="http://schemas.microsoft.com/office/drawing/2014/main" val="3035973476"/>
                    </a:ext>
                  </a:extLst>
                </a:gridCol>
                <a:gridCol w="6708283">
                  <a:extLst>
                    <a:ext uri="{9D8B030D-6E8A-4147-A177-3AD203B41FA5}">
                      <a16:colId xmlns:a16="http://schemas.microsoft.com/office/drawing/2014/main" val="2128274504"/>
                    </a:ext>
                  </a:extLst>
                </a:gridCol>
              </a:tblGrid>
              <a:tr h="494162">
                <a:tc>
                  <a:txBody>
                    <a:bodyPr/>
                    <a:lstStyle/>
                    <a:p>
                      <a:r>
                        <a:rPr kumimoji="1" lang="en-US" altLang="ja-JP" sz="2000" b="1" dirty="0">
                          <a:solidFill>
                            <a:schemeClr val="bg1"/>
                          </a:solidFill>
                        </a:rPr>
                        <a:t>Community</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URL or 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529175">
                <a:tc>
                  <a:txBody>
                    <a:bodyPr/>
                    <a:lstStyle/>
                    <a:p>
                      <a:r>
                        <a:rPr lang="en-US" altLang="ja-JP" sz="1800" b="1" dirty="0">
                          <a:solidFill>
                            <a:srgbClr val="252525"/>
                          </a:solidFill>
                          <a:effectLst/>
                        </a:rPr>
                        <a:t>Main web site</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800" b="1" dirty="0">
                          <a:latin typeface="+mn-lt"/>
                          <a:hlinkClick r:id="rId3"/>
                        </a:rPr>
                        <a:t>https://openchain-project.github.io/OpenChain-JWG/</a:t>
                      </a:r>
                      <a:endParaRPr lang="en-US" altLang="ja-JP" sz="18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529175">
                <a:tc>
                  <a:txBody>
                    <a:bodyPr/>
                    <a:lstStyle/>
                    <a:p>
                      <a:r>
                        <a:rPr lang="en-US" altLang="ja-JP" sz="1800" b="1" dirty="0">
                          <a:solidFill>
                            <a:srgbClr val="252525"/>
                          </a:solidFill>
                          <a:effectLst/>
                        </a:rPr>
                        <a:t>Japan WG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4"/>
                        </a:rPr>
                        <a:t>japan-wg+subscribe@lists.openchainproject.org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29175">
                <a:tc>
                  <a:txBody>
                    <a:bodyPr/>
                    <a:lstStyle/>
                    <a:p>
                      <a:r>
                        <a:rPr kumimoji="1" lang="en-US" altLang="ja-JP" sz="1800" b="1" dirty="0"/>
                        <a:t>SBOM</a:t>
                      </a:r>
                      <a:r>
                        <a:rPr kumimoji="1" lang="ja-JP" altLang="en-US" sz="1800" b="1" dirty="0"/>
                        <a:t> </a:t>
                      </a:r>
                      <a:r>
                        <a:rPr kumimoji="1" lang="en-US" altLang="ja-JP" sz="1800" b="1" dirty="0"/>
                        <a:t>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ja-JP" sz="1800" b="1" dirty="0">
                          <a:latin typeface="+mn-lt"/>
                          <a:ea typeface="+mn-ea"/>
                          <a:hlinkClick r:id="rId5"/>
                        </a:rPr>
                        <a:t>japan-sg-sbom@lists.openchainproject.org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29175">
                <a:tc>
                  <a:txBody>
                    <a:bodyPr/>
                    <a:lstStyle/>
                    <a:p>
                      <a:r>
                        <a:rPr kumimoji="1" lang="en-US" altLang="ja-JP" sz="1800" b="1" dirty="0"/>
                        <a:t>Planning SG ML</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6"/>
                        </a:rPr>
                        <a:t>japan-sg-planning+subscribe@lists.openchainproject.org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29175">
                <a:tc>
                  <a:txBody>
                    <a:bodyPr/>
                    <a:lstStyle/>
                    <a:p>
                      <a:r>
                        <a:rPr kumimoji="1" lang="en-US" altLang="ja-JP" sz="1800" b="1" dirty="0"/>
                        <a:t>Automation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7"/>
                        </a:rPr>
                        <a:t>japan-sg-automation@lists.openchainproject.org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29175">
                <a:tc>
                  <a:txBody>
                    <a:bodyPr/>
                    <a:lstStyle/>
                    <a:p>
                      <a:r>
                        <a:rPr kumimoji="1" lang="en-US" altLang="ja-JP" sz="1800" b="1" dirty="0">
                          <a:latin typeface="+mn-lt"/>
                        </a:rPr>
                        <a:t>FAQ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8"/>
                        </a:rPr>
                        <a:t>japan-sg-faq@lists.openchainproject.org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529175">
                <a:tc>
                  <a:txBody>
                    <a:bodyPr/>
                    <a:lstStyle/>
                    <a:p>
                      <a:r>
                        <a:rPr kumimoji="1" lang="en-US" altLang="ja-JP" sz="1800" b="1" dirty="0">
                          <a:latin typeface="+mn-lt"/>
                        </a:rPr>
                        <a:t>Slack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600" b="1" dirty="0">
                          <a:latin typeface="+mn-lt"/>
                          <a:hlinkClick r:id="rId9"/>
                        </a:rPr>
                        <a:t>https://join.slack.com/t/openchain-japanwg/shared_invite/zt-ijsyy1z4-NQj9Fty9BSNLL3d1YyNkfQ</a:t>
                      </a:r>
                      <a:endParaRPr lang="en-US" altLang="ja-JP" sz="1600" b="1"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089405557"/>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0"/>
          <a:stretch>
            <a:fillRect/>
          </a:stretch>
        </p:blipFill>
        <p:spPr>
          <a:xfrm>
            <a:off x="10240434" y="1384715"/>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6983" y="3213100"/>
            <a:ext cx="260217" cy="18065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0" name="右中かっこ 9">
            <a:extLst>
              <a:ext uri="{FF2B5EF4-FFF2-40B4-BE49-F238E27FC236}">
                <a16:creationId xmlns:a16="http://schemas.microsoft.com/office/drawing/2014/main" id="{62F184F6-6E32-420F-8EA9-348CF505521C}"/>
              </a:ext>
            </a:extLst>
          </p:cNvPr>
          <p:cNvSpPr/>
          <p:nvPr/>
        </p:nvSpPr>
        <p:spPr bwMode="auto">
          <a:xfrm>
            <a:off x="10353875" y="5133975"/>
            <a:ext cx="260217" cy="5001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737210" y="3873982"/>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14" name="テキスト ボックス 13">
            <a:extLst>
              <a:ext uri="{FF2B5EF4-FFF2-40B4-BE49-F238E27FC236}">
                <a16:creationId xmlns:a16="http://schemas.microsoft.com/office/drawing/2014/main" id="{8D71237F-8750-484D-8E98-911EA039DF07}"/>
              </a:ext>
            </a:extLst>
          </p:cNvPr>
          <p:cNvSpPr txBox="1"/>
          <p:nvPr/>
        </p:nvSpPr>
        <p:spPr>
          <a:xfrm>
            <a:off x="10737210" y="5037770"/>
            <a:ext cx="1371600" cy="738664"/>
          </a:xfrm>
          <a:prstGeom prst="rect">
            <a:avLst/>
          </a:prstGeom>
          <a:noFill/>
        </p:spPr>
        <p:txBody>
          <a:bodyPr wrap="square" rtlCol="0">
            <a:spAutoFit/>
          </a:bodyPr>
          <a:lstStyle/>
          <a:p>
            <a:r>
              <a:rPr kumimoji="1" lang="en-US" altLang="ja-JP" sz="1400" dirty="0"/>
              <a:t>SG</a:t>
            </a:r>
            <a:r>
              <a:rPr kumimoji="1" lang="ja-JP" altLang="en-US" sz="1400" dirty="0"/>
              <a:t> リーダ宛に参加申込の旨を連絡</a:t>
            </a:r>
          </a:p>
        </p:txBody>
      </p:sp>
      <p:sp>
        <p:nvSpPr>
          <p:cNvPr id="5" name="フッター プレースホルダー 4">
            <a:extLst>
              <a:ext uri="{FF2B5EF4-FFF2-40B4-BE49-F238E27FC236}">
                <a16:creationId xmlns:a16="http://schemas.microsoft.com/office/drawing/2014/main" id="{C36DD657-5D06-418F-88E4-3F75A59B0FB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2" name="スライド番号プレースホルダー 11">
            <a:extLst>
              <a:ext uri="{FF2B5EF4-FFF2-40B4-BE49-F238E27FC236}">
                <a16:creationId xmlns:a16="http://schemas.microsoft.com/office/drawing/2014/main" id="{C01ED989-75E3-D03D-372B-8A28A2C71892}"/>
              </a:ext>
            </a:extLst>
          </p:cNvPr>
          <p:cNvSpPr>
            <a:spLocks noGrp="1"/>
          </p:cNvSpPr>
          <p:nvPr>
            <p:ph type="sldNum" sz="quarter" idx="4"/>
          </p:nvPr>
        </p:nvSpPr>
        <p:spPr/>
        <p:txBody>
          <a:bodyPr/>
          <a:lstStyle/>
          <a:p>
            <a:fld id="{9E677C9D-2908-4B51-B245-D0108F3FAF17}" type="slidenum">
              <a:rPr lang="ja-JP" altLang="en-US" smtClean="0"/>
              <a:pPr/>
              <a:t>27</a:t>
            </a:fld>
            <a:endParaRPr lang="ja-JP" altLang="en-US" dirty="0"/>
          </a:p>
        </p:txBody>
      </p:sp>
    </p:spTree>
    <p:extLst>
      <p:ext uri="{BB962C8B-B14F-4D97-AF65-F5344CB8AC3E}">
        <p14:creationId xmlns:p14="http://schemas.microsoft.com/office/powerpoint/2010/main" val="3882143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t>　ありがとうございました</a:t>
            </a:r>
            <a:endParaRPr kumimoji="1" lang="ja-JP" altLang="en-US" sz="3600" b="1" dirty="0"/>
          </a:p>
        </p:txBody>
      </p:sp>
    </p:spTree>
    <p:extLst>
      <p:ext uri="{BB962C8B-B14F-4D97-AF65-F5344CB8AC3E}">
        <p14:creationId xmlns:p14="http://schemas.microsoft.com/office/powerpoint/2010/main" val="328074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kumimoji="1" lang="en-US" altLang="ja-JP" sz="4000" b="1" dirty="0" err="1">
                <a:solidFill>
                  <a:srgbClr val="00849D"/>
                </a:solidFill>
              </a:rPr>
              <a:t>OpenChain</a:t>
            </a:r>
            <a:r>
              <a:rPr kumimoji="1" lang="ja-JP" altLang="en-US" sz="4000" b="1" dirty="0">
                <a:solidFill>
                  <a:srgbClr val="00849D"/>
                </a:solidFill>
                <a:latin typeface="游ゴシック" panose="020B0400000000000000" pitchFamily="50" charset="-128"/>
                <a:ea typeface="游ゴシック" panose="020B0400000000000000" pitchFamily="50" charset="-128"/>
              </a:rPr>
              <a:t>プロジェクトの紹介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5FAE0D01-672C-0639-F948-1AA7088D9EF2}"/>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Tree>
    <p:extLst>
      <p:ext uri="{BB962C8B-B14F-4D97-AF65-F5344CB8AC3E}">
        <p14:creationId xmlns:p14="http://schemas.microsoft.com/office/powerpoint/2010/main" val="420526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6D947803-C288-4E8E-BCF6-B763DEFE2F69}"/>
              </a:ext>
            </a:extLst>
          </p:cNvPr>
          <p:cNvPicPr>
            <a:picLocks noChangeAspect="1"/>
          </p:cNvPicPr>
          <p:nvPr/>
        </p:nvPicPr>
        <p:blipFill>
          <a:blip r:embed="rId2"/>
          <a:stretch>
            <a:fillRect/>
          </a:stretch>
        </p:blipFill>
        <p:spPr>
          <a:xfrm>
            <a:off x="1880176" y="2610509"/>
            <a:ext cx="4651104" cy="3576024"/>
          </a:xfrm>
          <a:prstGeom prst="rect">
            <a:avLst/>
          </a:prstGeom>
          <a:ln w="28575">
            <a:solidFill>
              <a:srgbClr val="0070C0"/>
            </a:solidFill>
          </a:ln>
        </p:spPr>
      </p:pic>
      <p:sp>
        <p:nvSpPr>
          <p:cNvPr id="9" name="角丸四角形 9">
            <a:extLst>
              <a:ext uri="{FF2B5EF4-FFF2-40B4-BE49-F238E27FC236}">
                <a16:creationId xmlns:a16="http://schemas.microsoft.com/office/drawing/2014/main" id="{D9588158-046A-45D6-9595-0B251C8F8C2C}"/>
              </a:ext>
            </a:extLst>
          </p:cNvPr>
          <p:cNvSpPr/>
          <p:nvPr/>
        </p:nvSpPr>
        <p:spPr>
          <a:xfrm>
            <a:off x="4510164" y="5500400"/>
            <a:ext cx="846979" cy="704850"/>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a:off x="3528398" y="3209336"/>
            <a:ext cx="1298525" cy="0"/>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角丸四角形 9">
            <a:extLst>
              <a:ext uri="{FF2B5EF4-FFF2-40B4-BE49-F238E27FC236}">
                <a16:creationId xmlns:a16="http://schemas.microsoft.com/office/drawing/2014/main" id="{0029C8BB-25C3-4217-88A4-56890DF466CB}"/>
              </a:ext>
            </a:extLst>
          </p:cNvPr>
          <p:cNvSpPr/>
          <p:nvPr/>
        </p:nvSpPr>
        <p:spPr>
          <a:xfrm>
            <a:off x="2597122" y="2625748"/>
            <a:ext cx="228600" cy="14330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grpSp>
        <p:nvGrpSpPr>
          <p:cNvPr id="13" name="グループ化 12">
            <a:extLst>
              <a:ext uri="{FF2B5EF4-FFF2-40B4-BE49-F238E27FC236}">
                <a16:creationId xmlns:a16="http://schemas.microsoft.com/office/drawing/2014/main" id="{8533B262-A50E-4E75-B4A9-509517EBF360}"/>
              </a:ext>
            </a:extLst>
          </p:cNvPr>
          <p:cNvGrpSpPr/>
          <p:nvPr/>
        </p:nvGrpSpPr>
        <p:grpSpPr>
          <a:xfrm>
            <a:off x="6703982" y="3508375"/>
            <a:ext cx="5323255" cy="1684440"/>
            <a:chOff x="1023239" y="3271758"/>
            <a:chExt cx="5323255" cy="1684440"/>
          </a:xfrm>
        </p:grpSpPr>
        <p:sp>
          <p:nvSpPr>
            <p:cNvPr id="7" name="テキスト ボックス 6">
              <a:extLst>
                <a:ext uri="{FF2B5EF4-FFF2-40B4-BE49-F238E27FC236}">
                  <a16:creationId xmlns:a16="http://schemas.microsoft.com/office/drawing/2014/main" id="{9D629BF4-F5CA-47FA-B989-40ACD3FD4C99}"/>
                </a:ext>
              </a:extLst>
            </p:cNvPr>
            <p:cNvSpPr txBox="1"/>
            <p:nvPr/>
          </p:nvSpPr>
          <p:spPr>
            <a:xfrm>
              <a:off x="1023239" y="3271758"/>
              <a:ext cx="5323255" cy="1323439"/>
            </a:xfrm>
            <a:prstGeom prst="rect">
              <a:avLst/>
            </a:prstGeom>
            <a:noFill/>
          </p:spPr>
          <p:txBody>
            <a:bodyPr wrap="square" rtlCol="0">
              <a:spAutoFit/>
            </a:bodyPr>
            <a:lstStyle/>
            <a:p>
              <a:r>
                <a:rPr kumimoji="1" lang="en-US" altLang="ja-JP" sz="1600" dirty="0"/>
                <a:t>Linux Foundation </a:t>
              </a:r>
              <a:r>
                <a:rPr kumimoji="1" lang="ja-JP" altLang="en-US" sz="1600" dirty="0"/>
                <a:t>のホームページから</a:t>
              </a:r>
              <a:r>
                <a:rPr lang="ja-JP" altLang="en-US" sz="1600" dirty="0"/>
                <a:t>：</a:t>
              </a:r>
              <a:endParaRPr kumimoji="1" lang="en-US" altLang="ja-JP" sz="1600" dirty="0"/>
            </a:p>
            <a:p>
              <a:pPr marL="542925" indent="-361950">
                <a:buAutoNum type="arabicParenBoth"/>
              </a:pPr>
              <a:r>
                <a:rPr kumimoji="1" lang="en-US" altLang="ja-JP" sz="1600" dirty="0"/>
                <a:t>Projects </a:t>
              </a:r>
              <a:r>
                <a:rPr kumimoji="1" lang="ja-JP" altLang="en-US" sz="1600" dirty="0"/>
                <a:t>を選択し、</a:t>
              </a:r>
              <a:endParaRPr kumimoji="1" lang="en-US" altLang="ja-JP" sz="1600" dirty="0"/>
            </a:p>
            <a:p>
              <a:pPr marL="542925" indent="-361950">
                <a:buAutoNum type="arabicParenBoth"/>
              </a:pPr>
              <a:r>
                <a:rPr lang="ja-JP" altLang="en-US" sz="1600" dirty="0"/>
                <a:t>下にスクロールし、</a:t>
              </a:r>
              <a:endParaRPr lang="en-US" altLang="ja-JP" sz="1600" dirty="0"/>
            </a:p>
            <a:p>
              <a:pPr marL="542925" indent="-361950">
                <a:buFontTx/>
                <a:buAutoNum type="arabicParenBoth"/>
              </a:pPr>
              <a:r>
                <a:rPr kumimoji="1" lang="en-US" altLang="ja-JP" sz="1600" dirty="0"/>
                <a:t>“Find a project to contribute to”</a:t>
              </a:r>
              <a:r>
                <a:rPr kumimoji="1" lang="ja-JP" altLang="en-US" sz="1600" dirty="0"/>
                <a:t> で</a:t>
              </a:r>
              <a:br>
                <a:rPr kumimoji="1" lang="en-US" altLang="ja-JP" sz="1600" dirty="0"/>
              </a:br>
              <a:r>
                <a:rPr lang="en-US" altLang="ja-JP" sz="1600" dirty="0"/>
                <a:t>“Open Source &amp; Compliance Best Practices”</a:t>
              </a:r>
              <a:r>
                <a:rPr lang="ja-JP" altLang="en-US" sz="1600" dirty="0"/>
                <a:t> を選択</a:t>
              </a:r>
              <a:endParaRPr kumimoji="1" lang="ja-JP" altLang="en-US" sz="1600" dirty="0"/>
            </a:p>
          </p:txBody>
        </p:sp>
        <p:sp>
          <p:nvSpPr>
            <p:cNvPr id="12" name="正方形/長方形 11">
              <a:extLst>
                <a:ext uri="{FF2B5EF4-FFF2-40B4-BE49-F238E27FC236}">
                  <a16:creationId xmlns:a16="http://schemas.microsoft.com/office/drawing/2014/main" id="{AF6A014A-C7C8-4502-A0FB-9CE3633BE79D}"/>
                </a:ext>
              </a:extLst>
            </p:cNvPr>
            <p:cNvSpPr/>
            <p:nvPr/>
          </p:nvSpPr>
          <p:spPr>
            <a:xfrm>
              <a:off x="1023239" y="4617644"/>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3"/>
                </a:rPr>
                <a:t>https://www.linuxfoundation.org/</a:t>
              </a:r>
              <a:endParaRPr lang="ja-JP" altLang="en-US" sz="1600" dirty="0">
                <a:latin typeface="Segoe UI" panose="020B0502040204020203" pitchFamily="34" charset="0"/>
                <a:cs typeface="Segoe UI" panose="020B0502040204020203" pitchFamily="34" charset="0"/>
              </a:endParaRPr>
            </a:p>
          </p:txBody>
        </p:sp>
      </p:grpSp>
      <p:cxnSp>
        <p:nvCxnSpPr>
          <p:cNvPr id="15" name="コネクタ: カギ線 14">
            <a:extLst>
              <a:ext uri="{FF2B5EF4-FFF2-40B4-BE49-F238E27FC236}">
                <a16:creationId xmlns:a16="http://schemas.microsoft.com/office/drawing/2014/main" id="{F0484BD2-12E8-41F2-81A5-DC106ACAE911}"/>
              </a:ext>
            </a:extLst>
          </p:cNvPr>
          <p:cNvCxnSpPr>
            <a:stCxn id="11" idx="2"/>
            <a:endCxn id="16" idx="0"/>
          </p:cNvCxnSpPr>
          <p:nvPr/>
        </p:nvCxnSpPr>
        <p:spPr bwMode="auto">
          <a:xfrm rot="16200000" flipH="1">
            <a:off x="2902261" y="2578214"/>
            <a:ext cx="435298" cy="816976"/>
          </a:xfrm>
          <a:prstGeom prst="bentConnector3">
            <a:avLst>
              <a:gd name="adj1" fmla="val 50000"/>
            </a:avLst>
          </a:prstGeom>
          <a:gradFill rotWithShape="0">
            <a:gsLst>
              <a:gs pos="0">
                <a:srgbClr val="FFFFFF"/>
              </a:gs>
              <a:gs pos="100000">
                <a:srgbClr val="CACAC7"/>
              </a:gs>
            </a:gsLst>
            <a:lin ang="5400000" scaled="1"/>
          </a:gradFill>
          <a:ln w="28575"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6" name="角丸四角形 9">
            <a:extLst>
              <a:ext uri="{FF2B5EF4-FFF2-40B4-BE49-F238E27FC236}">
                <a16:creationId xmlns:a16="http://schemas.microsoft.com/office/drawing/2014/main" id="{B92A4A6A-22E0-4EDA-AFB6-B6C436966AB1}"/>
              </a:ext>
            </a:extLst>
          </p:cNvPr>
          <p:cNvSpPr/>
          <p:nvPr/>
        </p:nvSpPr>
        <p:spPr>
          <a:xfrm>
            <a:off x="3414098" y="3204351"/>
            <a:ext cx="228600" cy="143305"/>
          </a:xfrm>
          <a:prstGeom prst="roundRect">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20" name="テキスト ボックス 19">
            <a:extLst>
              <a:ext uri="{FF2B5EF4-FFF2-40B4-BE49-F238E27FC236}">
                <a16:creationId xmlns:a16="http://schemas.microsoft.com/office/drawing/2014/main" id="{DD83C809-B97E-4340-BA81-63F75475D33C}"/>
              </a:ext>
            </a:extLst>
          </p:cNvPr>
          <p:cNvSpPr txBox="1"/>
          <p:nvPr/>
        </p:nvSpPr>
        <p:spPr>
          <a:xfrm>
            <a:off x="2326380" y="2690038"/>
            <a:ext cx="385042" cy="276999"/>
          </a:xfrm>
          <a:prstGeom prst="rect">
            <a:avLst/>
          </a:prstGeom>
          <a:noFill/>
        </p:spPr>
        <p:txBody>
          <a:bodyPr wrap="none" rtlCol="0">
            <a:spAutoFit/>
          </a:bodyPr>
          <a:lstStyle/>
          <a:p>
            <a:r>
              <a:rPr kumimoji="1" lang="en-US" altLang="ja-JP" sz="1200" b="1" dirty="0"/>
              <a:t>(1)</a:t>
            </a:r>
            <a:endParaRPr kumimoji="1" lang="ja-JP" altLang="en-US" sz="1600" b="1" dirty="0"/>
          </a:p>
        </p:txBody>
      </p:sp>
      <p:sp>
        <p:nvSpPr>
          <p:cNvPr id="21" name="テキスト ボックス 20">
            <a:extLst>
              <a:ext uri="{FF2B5EF4-FFF2-40B4-BE49-F238E27FC236}">
                <a16:creationId xmlns:a16="http://schemas.microsoft.com/office/drawing/2014/main" id="{2AE7CCBE-3656-4F05-8BA7-EC7AE47613B2}"/>
              </a:ext>
            </a:extLst>
          </p:cNvPr>
          <p:cNvSpPr txBox="1"/>
          <p:nvPr/>
        </p:nvSpPr>
        <p:spPr>
          <a:xfrm>
            <a:off x="3229707" y="2722499"/>
            <a:ext cx="385042" cy="276999"/>
          </a:xfrm>
          <a:prstGeom prst="rect">
            <a:avLst/>
          </a:prstGeom>
          <a:noFill/>
        </p:spPr>
        <p:txBody>
          <a:bodyPr wrap="none" rtlCol="0">
            <a:spAutoFit/>
          </a:bodyPr>
          <a:lstStyle/>
          <a:p>
            <a:r>
              <a:rPr kumimoji="1" lang="en-US" altLang="ja-JP" sz="1200" b="1" dirty="0"/>
              <a:t>(2)</a:t>
            </a:r>
            <a:endParaRPr kumimoji="1" lang="ja-JP" altLang="en-US" sz="1600" b="1" dirty="0"/>
          </a:p>
        </p:txBody>
      </p:sp>
      <p:sp>
        <p:nvSpPr>
          <p:cNvPr id="22" name="テキスト ボックス 21">
            <a:extLst>
              <a:ext uri="{FF2B5EF4-FFF2-40B4-BE49-F238E27FC236}">
                <a16:creationId xmlns:a16="http://schemas.microsoft.com/office/drawing/2014/main" id="{97729C3A-D6CB-4D32-AD8B-859A3F63B45D}"/>
              </a:ext>
            </a:extLst>
          </p:cNvPr>
          <p:cNvSpPr txBox="1"/>
          <p:nvPr/>
        </p:nvSpPr>
        <p:spPr>
          <a:xfrm>
            <a:off x="4587647" y="2937323"/>
            <a:ext cx="385042" cy="276999"/>
          </a:xfrm>
          <a:prstGeom prst="rect">
            <a:avLst/>
          </a:prstGeom>
          <a:noFill/>
        </p:spPr>
        <p:txBody>
          <a:bodyPr wrap="none" rtlCol="0">
            <a:spAutoFit/>
          </a:bodyPr>
          <a:lstStyle/>
          <a:p>
            <a:r>
              <a:rPr kumimoji="1" lang="en-US" altLang="ja-JP" sz="1200" b="1" dirty="0"/>
              <a:t>(</a:t>
            </a:r>
            <a:r>
              <a:rPr lang="en-US" altLang="ja-JP" sz="1200" b="1" dirty="0"/>
              <a:t>3</a:t>
            </a:r>
            <a:r>
              <a:rPr kumimoji="1" lang="en-US" altLang="ja-JP" sz="1200" b="1" dirty="0"/>
              <a:t>)</a:t>
            </a:r>
            <a:endParaRPr kumimoji="1" lang="ja-JP" altLang="en-US" sz="1600" b="1" dirty="0"/>
          </a:p>
        </p:txBody>
      </p:sp>
      <p:sp>
        <p:nvSpPr>
          <p:cNvPr id="17" name="スライド番号プレースホルダー 16">
            <a:extLst>
              <a:ext uri="{FF2B5EF4-FFF2-40B4-BE49-F238E27FC236}">
                <a16:creationId xmlns:a16="http://schemas.microsoft.com/office/drawing/2014/main" id="{6F37C64F-E79F-D001-C6BC-22ADE40DD962}"/>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spTree>
    <p:extLst>
      <p:ext uri="{BB962C8B-B14F-4D97-AF65-F5344CB8AC3E}">
        <p14:creationId xmlns:p14="http://schemas.microsoft.com/office/powerpoint/2010/main" val="28879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8" name="スライド番号プレースホルダー 7">
            <a:extLst>
              <a:ext uri="{FF2B5EF4-FFF2-40B4-BE49-F238E27FC236}">
                <a16:creationId xmlns:a16="http://schemas.microsoft.com/office/drawing/2014/main" id="{BAC578C6-A29D-33C7-24E0-C8D61E8BB782}"/>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spTree>
    <p:extLst>
      <p:ext uri="{BB962C8B-B14F-4D97-AF65-F5344CB8AC3E}">
        <p14:creationId xmlns:p14="http://schemas.microsoft.com/office/powerpoint/2010/main" val="209953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
        <p:nvSpPr>
          <p:cNvPr id="8" name="スライド番号プレースホルダー 7">
            <a:extLst>
              <a:ext uri="{FF2B5EF4-FFF2-40B4-BE49-F238E27FC236}">
                <a16:creationId xmlns:a16="http://schemas.microsoft.com/office/drawing/2014/main" id="{17429C03-C1CF-0333-2BBB-A37F9353E370}"/>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Tree>
    <p:extLst>
      <p:ext uri="{BB962C8B-B14F-4D97-AF65-F5344CB8AC3E}">
        <p14:creationId xmlns:p14="http://schemas.microsoft.com/office/powerpoint/2010/main" val="14527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
        <p:nvSpPr>
          <p:cNvPr id="5" name="フッター プレースホルダー 4">
            <a:extLst>
              <a:ext uri="{FF2B5EF4-FFF2-40B4-BE49-F238E27FC236}">
                <a16:creationId xmlns:a16="http://schemas.microsoft.com/office/drawing/2014/main" id="{B06E0CDA-02F6-4F41-BC21-B76079582F59}"/>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07464B9-341C-7253-AADA-6BCF251381BF}"/>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spTree>
    <p:extLst>
      <p:ext uri="{BB962C8B-B14F-4D97-AF65-F5344CB8AC3E}">
        <p14:creationId xmlns:p14="http://schemas.microsoft.com/office/powerpoint/2010/main" val="153102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
        <p:nvSpPr>
          <p:cNvPr id="8" name="スライド番号プレースホルダー 7">
            <a:extLst>
              <a:ext uri="{FF2B5EF4-FFF2-40B4-BE49-F238E27FC236}">
                <a16:creationId xmlns:a16="http://schemas.microsoft.com/office/drawing/2014/main" id="{8216B818-C050-F688-30C3-43EA2F0C446E}"/>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Tree>
    <p:extLst>
      <p:ext uri="{BB962C8B-B14F-4D97-AF65-F5344CB8AC3E}">
        <p14:creationId xmlns:p14="http://schemas.microsoft.com/office/powerpoint/2010/main" val="8887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
        <p:nvSpPr>
          <p:cNvPr id="8" name="スライド番号プレースホルダー 7">
            <a:extLst>
              <a:ext uri="{FF2B5EF4-FFF2-40B4-BE49-F238E27FC236}">
                <a16:creationId xmlns:a16="http://schemas.microsoft.com/office/drawing/2014/main" id="{944300BA-BCDA-3E19-C56F-539F9FBAC5CD}"/>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spTree>
    <p:extLst>
      <p:ext uri="{BB962C8B-B14F-4D97-AF65-F5344CB8AC3E}">
        <p14:creationId xmlns:p14="http://schemas.microsoft.com/office/powerpoint/2010/main" val="4552436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2649</Words>
  <Application>Microsoft Office PowerPoint</Application>
  <PresentationFormat>ワイド画面</PresentationFormat>
  <Paragraphs>521</Paragraphs>
  <Slides>28</Slides>
  <Notes>14</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28</vt:i4>
      </vt:variant>
    </vt:vector>
  </HeadingPairs>
  <TitlesOfParts>
    <vt:vector size="38" baseType="lpstr">
      <vt:lpstr>BIZ UDPゴシック</vt:lpstr>
      <vt:lpstr>Meiryo UI</vt:lpstr>
      <vt:lpstr>游ゴシック</vt:lpstr>
      <vt:lpstr>Arial</vt:lpstr>
      <vt:lpstr>Roboto</vt:lpstr>
      <vt:lpstr>Segoe UI</vt:lpstr>
      <vt:lpstr>Segoe UI Light</vt:lpstr>
      <vt:lpstr>Wingdings</vt:lpstr>
      <vt:lpstr>Office テーマ</vt:lpstr>
      <vt:lpstr>F_Tool_7_JA_R</vt:lpstr>
      <vt:lpstr>OpenChainプロジェクト紹介</vt:lpstr>
      <vt:lpstr>目次</vt:lpstr>
      <vt:lpstr>PowerPoint プレゼンテーション</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活動体制</vt:lpstr>
      <vt:lpstr>プロジェクトのメンバー資格</vt:lpstr>
      <vt:lpstr>サポート体制</vt:lpstr>
      <vt:lpstr>最近の主な活動</vt:lpstr>
      <vt:lpstr>PowerPoint プレゼンテーション</vt:lpstr>
      <vt:lpstr>OpenChain Japan Work Group 設立前夜</vt:lpstr>
      <vt:lpstr>OpenChain Japan Work Group 設立</vt:lpstr>
      <vt:lpstr>【参考】各国でのコミュニティ活動</vt:lpstr>
      <vt:lpstr>サブグループ(SG)</vt:lpstr>
      <vt:lpstr>全体会合</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2021-07-29T02:37:23Z</dcterms:created>
  <dcterms:modified xsi:type="dcterms:W3CDTF">2023-02-27T23:36:42Z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2023-02-27T23:33:05Z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08c92ede-a018-4f9b-aad6-83c6a4bd96ff</vt:lpwstr>
  </property>
  <property fmtid="{D5CDD505-2E9C-101B-9397-08002B2CF9AE}" pid="8" name="MSIP_Label_a7295cc1-d279-42ac-ab4d-3b0f4fece050_ContentBits">
    <vt:lpwstr>0</vt:lpwstr>
  </property>
</Properties>
</file>